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33.jpg" ContentType="image/jpeg"/>
  <Override PartName="/ppt/media/image135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408" r:id="rId3"/>
    <p:sldId id="409" r:id="rId4"/>
    <p:sldId id="418" r:id="rId5"/>
    <p:sldId id="410" r:id="rId6"/>
    <p:sldId id="411" r:id="rId7"/>
    <p:sldId id="419" r:id="rId8"/>
    <p:sldId id="420" r:id="rId9"/>
    <p:sldId id="421" r:id="rId10"/>
    <p:sldId id="412" r:id="rId11"/>
    <p:sldId id="413" r:id="rId12"/>
    <p:sldId id="286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405" r:id="rId30"/>
    <p:sldId id="407" r:id="rId31"/>
    <p:sldId id="415" r:id="rId32"/>
    <p:sldId id="406" r:id="rId33"/>
    <p:sldId id="281" r:id="rId34"/>
    <p:sldId id="382" r:id="rId35"/>
    <p:sldId id="383" r:id="rId36"/>
    <p:sldId id="384" r:id="rId37"/>
    <p:sldId id="385" r:id="rId38"/>
    <p:sldId id="378" r:id="rId39"/>
    <p:sldId id="379" r:id="rId40"/>
    <p:sldId id="380" r:id="rId41"/>
    <p:sldId id="381" r:id="rId42"/>
    <p:sldId id="285" r:id="rId43"/>
    <p:sldId id="423" r:id="rId44"/>
    <p:sldId id="424" r:id="rId45"/>
    <p:sldId id="425" r:id="rId46"/>
    <p:sldId id="426" r:id="rId47"/>
    <p:sldId id="427" r:id="rId48"/>
    <p:sldId id="428" r:id="rId49"/>
    <p:sldId id="429" r:id="rId50"/>
    <p:sldId id="414" r:id="rId51"/>
    <p:sldId id="416" r:id="rId52"/>
    <p:sldId id="422" r:id="rId53"/>
    <p:sldId id="417" r:id="rId54"/>
    <p:sldId id="374" r:id="rId55"/>
    <p:sldId id="360" r:id="rId5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152D"/>
    <a:srgbClr val="5A5A5A"/>
    <a:srgbClr val="646464"/>
    <a:srgbClr val="EA546D"/>
    <a:srgbClr val="CA0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4700" autoAdjust="0"/>
  </p:normalViewPr>
  <p:slideViewPr>
    <p:cSldViewPr>
      <p:cViewPr>
        <p:scale>
          <a:sx n="120" d="100"/>
          <a:sy n="120" d="100"/>
        </p:scale>
        <p:origin x="-36" y="-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39632-E09A-4028-BC22-2B3E68A709A7}" type="datetimeFigureOut">
              <a:rPr lang="de-DE" smtClean="0"/>
              <a:pPr/>
              <a:t>16.04.2018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C2367-A9CE-4B01-8362-3A2B4D0E36F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771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.png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408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AACAB5-9CBC-456C-B492-029AB95C2D7F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AACAB5-9CBC-456C-B492-029AB95C2D7F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AACAB5-9CBC-456C-B492-029AB95C2D7F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AACAB5-9CBC-456C-B492-029AB95C2D7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AACAB5-9CBC-456C-B492-029AB95C2D7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AACAB5-9CBC-456C-B492-029AB95C2D7F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92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92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BE6CFB-0AE8-4C70-92FA-D950E7FA5BD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92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806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808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2E41F-FF71-420E-BC94-B938BCA888AB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045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40A30-1E96-4BC9-B676-E3F3907DB3E4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662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92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92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92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Dadurch lassen sich Sicherheit und Automation im täglichen Handeln nahtlos umsetzen. </a:t>
            </a:r>
          </a:p>
          <a:p>
            <a:r>
              <a:rPr lang="de-DE" dirty="0" smtClean="0"/>
              <a:t>Zwangsabläufe vermeiden Fehler </a:t>
            </a:r>
          </a:p>
          <a:p>
            <a:endParaRPr lang="de-DE" dirty="0" smtClean="0"/>
          </a:p>
          <a:p>
            <a:r>
              <a:rPr lang="de-DE" dirty="0" smtClean="0"/>
              <a:t>ohne Medienbrüche verfüg- und kombinierbar und bilden die Grundlage für Steigerungen in Effizienz und Effektivität. </a:t>
            </a:r>
          </a:p>
          <a:p>
            <a:endParaRPr lang="de-DE" dirty="0" smtClean="0"/>
          </a:p>
          <a:p>
            <a:r>
              <a:rPr lang="de-DE" dirty="0" smtClean="0"/>
              <a:t>Standardverfahren verfügbar: </a:t>
            </a:r>
          </a:p>
          <a:p>
            <a:endParaRPr lang="de-DE" dirty="0" smtClean="0"/>
          </a:p>
          <a:p>
            <a:r>
              <a:rPr lang="de-DE" dirty="0" smtClean="0"/>
              <a:t>CSV - Import von Personalstammdaten</a:t>
            </a:r>
          </a:p>
          <a:p>
            <a:r>
              <a:rPr lang="de-DE" dirty="0" smtClean="0"/>
              <a:t>XML - Import / Export von Stammdaten und Berechtigungen</a:t>
            </a:r>
          </a:p>
          <a:p>
            <a:r>
              <a:rPr lang="de-DE" dirty="0" smtClean="0"/>
              <a:t>Webservice - Bibliothek für Stammdaten, Berechtigungen und Aktionen</a:t>
            </a:r>
          </a:p>
          <a:p>
            <a:r>
              <a:rPr lang="de-DE" dirty="0" smtClean="0"/>
              <a:t>OPC Server - Darstellung von Alarmen und Events</a:t>
            </a:r>
          </a:p>
          <a:p>
            <a:r>
              <a:rPr lang="de-DE" dirty="0" smtClean="0"/>
              <a:t>LDAP - Import von Personalstammdaten und Systemzuständen</a:t>
            </a:r>
          </a:p>
          <a:p>
            <a:r>
              <a:rPr lang="de-DE" dirty="0" smtClean="0"/>
              <a:t>NFC - Abgleich von systemspezifischen Merkmalen, Daten (Personen,- Aktionsbezogen)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92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9875" indent="-269875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different </a:t>
            </a:r>
            <a:r>
              <a:rPr lang="de-DE" dirty="0" err="1" smtClean="0">
                <a:solidFill>
                  <a:srgbClr val="5A5A5A"/>
                </a:solidFill>
              </a:rPr>
              <a:t>variants</a:t>
            </a:r>
            <a:r>
              <a:rPr lang="de-DE" dirty="0" smtClean="0">
                <a:solidFill>
                  <a:srgbClr val="5A5A5A"/>
                </a:solidFill>
              </a:rPr>
              <a:t> </a:t>
            </a:r>
            <a:r>
              <a:rPr lang="de-DE" dirty="0" err="1" smtClean="0">
                <a:solidFill>
                  <a:srgbClr val="5A5A5A"/>
                </a:solidFill>
              </a:rPr>
              <a:t>of</a:t>
            </a:r>
            <a:r>
              <a:rPr lang="de-DE" dirty="0" smtClean="0">
                <a:solidFill>
                  <a:srgbClr val="5A5A5A"/>
                </a:solidFill>
              </a:rPr>
              <a:t> </a:t>
            </a:r>
            <a:r>
              <a:rPr lang="de-DE" dirty="0" err="1" smtClean="0">
                <a:solidFill>
                  <a:srgbClr val="5A5A5A"/>
                </a:solidFill>
              </a:rPr>
              <a:t>modules</a:t>
            </a:r>
            <a:endParaRPr lang="de-DE" dirty="0" smtClean="0">
              <a:solidFill>
                <a:srgbClr val="5A5A5A"/>
              </a:solidFill>
            </a:endParaRPr>
          </a:p>
          <a:p>
            <a:pPr marL="269875" indent="-269875">
              <a:lnSpc>
                <a:spcPct val="150000"/>
              </a:lnSpc>
              <a:buBlip>
                <a:blip r:embed="rId3"/>
              </a:buBlip>
            </a:pP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mechanic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emergency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unlock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latin typeface="KEMAS" pitchFamily="34" charset="0"/>
              <a:sym typeface="Symbol" pitchFamily="18" charset="2"/>
            </a:endParaRPr>
          </a:p>
          <a:p>
            <a:pPr marL="269875" indent="-269875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Free-standing, wall-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mounting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or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integrated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into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wall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107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9875" indent="-269875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Basic </a:t>
            </a:r>
            <a:r>
              <a:rPr lang="de-DE" dirty="0" err="1" smtClean="0">
                <a:solidFill>
                  <a:srgbClr val="5A5A5A"/>
                </a:solidFill>
              </a:rPr>
              <a:t>sizes</a:t>
            </a:r>
            <a:r>
              <a:rPr lang="de-DE" dirty="0" smtClean="0">
                <a:solidFill>
                  <a:srgbClr val="5A5A5A"/>
                </a:solidFill>
              </a:rPr>
              <a:t> </a:t>
            </a:r>
            <a:r>
              <a:rPr lang="de-DE" i="1" dirty="0" err="1" smtClean="0">
                <a:solidFill>
                  <a:srgbClr val="5A5A5A"/>
                </a:solidFill>
              </a:rPr>
              <a:t>small</a:t>
            </a:r>
            <a:r>
              <a:rPr lang="de-DE" dirty="0" smtClean="0">
                <a:solidFill>
                  <a:srgbClr val="5A5A5A"/>
                </a:solidFill>
              </a:rPr>
              <a:t>, </a:t>
            </a:r>
            <a:r>
              <a:rPr lang="de-DE" i="1" dirty="0" smtClean="0">
                <a:solidFill>
                  <a:srgbClr val="5A5A5A"/>
                </a:solidFill>
              </a:rPr>
              <a:t>midi</a:t>
            </a:r>
            <a:r>
              <a:rPr lang="de-DE" dirty="0" smtClean="0">
                <a:solidFill>
                  <a:srgbClr val="5A5A5A"/>
                </a:solidFill>
              </a:rPr>
              <a:t> </a:t>
            </a:r>
            <a:r>
              <a:rPr lang="de-DE" dirty="0" err="1" smtClean="0">
                <a:solidFill>
                  <a:srgbClr val="5A5A5A"/>
                </a:solidFill>
              </a:rPr>
              <a:t>and</a:t>
            </a:r>
            <a:r>
              <a:rPr lang="de-DE" dirty="0" smtClean="0">
                <a:solidFill>
                  <a:srgbClr val="5A5A5A"/>
                </a:solidFill>
              </a:rPr>
              <a:t> </a:t>
            </a:r>
            <a:r>
              <a:rPr lang="de-DE" i="1" dirty="0" smtClean="0">
                <a:solidFill>
                  <a:srgbClr val="5A5A5A"/>
                </a:solidFill>
              </a:rPr>
              <a:t>large</a:t>
            </a:r>
          </a:p>
          <a:p>
            <a:pPr marL="269875" indent="-269875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  <a:sym typeface="Symbol" pitchFamily="18" charset="2"/>
              </a:rPr>
              <a:t>M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ultiple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combinations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of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depot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sizes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per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pillar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possible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sym typeface="Symbol" pitchFamily="18" charset="2"/>
            </a:endParaRPr>
          </a:p>
          <a:p>
            <a:pPr marL="269875" indent="-269875">
              <a:lnSpc>
                <a:spcPct val="150000"/>
              </a:lnSpc>
              <a:buFontTx/>
              <a:buBlip>
                <a:blip r:embed="rId4"/>
              </a:buBlip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Asset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monitoring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through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 RFID (per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depot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EMAS" pitchFamily="34" charset="0"/>
                <a:sym typeface="Symbol" pitchFamily="18" charset="2"/>
              </a:rPr>
              <a:t>)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sym typeface="Symbol" pitchFamily="18" charset="2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418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208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9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9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549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C2367-A9CE-4B01-8362-3A2B4D0E36F3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52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78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L:\kemas\Druck\2011-01-19 neues CI -------------------------------\2013-02-27 wordvorlage kopfbogen\2012-03-15 CI kemas Kopfbogen ppt 16-9 v2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eg"/><Relationship Id="rId4" Type="http://schemas.openxmlformats.org/officeDocument/2006/relationships/image" Target="../media/image10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11" Type="http://schemas.openxmlformats.org/officeDocument/2006/relationships/hyperlink" Target="Schl&#252;sselmanagement%20deu%2002.mp4" TargetMode="External"/><Relationship Id="rId5" Type="http://schemas.openxmlformats.org/officeDocument/2006/relationships/image" Target="../media/image125.jpe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6.pn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5.jpeg"/><Relationship Id="rId10" Type="http://schemas.openxmlformats.org/officeDocument/2006/relationships/image" Target="../media/image141.jpeg"/><Relationship Id="rId4" Type="http://schemas.openxmlformats.org/officeDocument/2006/relationships/image" Target="../media/image137.png"/><Relationship Id="rId9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3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30.png"/><Relationship Id="rId10" Type="http://schemas.openxmlformats.org/officeDocument/2006/relationships/image" Target="../media/image104.jpeg"/><Relationship Id="rId4" Type="http://schemas.openxmlformats.org/officeDocument/2006/relationships/image" Target="../media/image129.png"/><Relationship Id="rId9" Type="http://schemas.openxmlformats.org/officeDocument/2006/relationships/image" Target="../media/image1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1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23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50.png"/><Relationship Id="rId10" Type="http://schemas.openxmlformats.org/officeDocument/2006/relationships/image" Target="../media/image153.png"/><Relationship Id="rId4" Type="http://schemas.openxmlformats.org/officeDocument/2006/relationships/image" Target="../media/image149.png"/><Relationship Id="rId9" Type="http://schemas.openxmlformats.org/officeDocument/2006/relationships/image" Target="../media/image1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Kemas%20eReception_2.mp4" TargetMode="External"/><Relationship Id="rId4" Type="http://schemas.openxmlformats.org/officeDocument/2006/relationships/image" Target="../media/image1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jpeg"/><Relationship Id="rId3" Type="http://schemas.openxmlformats.org/officeDocument/2006/relationships/image" Target="../media/image159.jpeg"/><Relationship Id="rId7" Type="http://schemas.openxmlformats.org/officeDocument/2006/relationships/image" Target="../media/image162.png"/><Relationship Id="rId12" Type="http://schemas.openxmlformats.org/officeDocument/2006/relationships/image" Target="../media/image167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emf"/><Relationship Id="rId15" Type="http://schemas.openxmlformats.org/officeDocument/2006/relationships/image" Target="../media/image4.png"/><Relationship Id="rId10" Type="http://schemas.openxmlformats.org/officeDocument/2006/relationships/image" Target="../media/image165.png"/><Relationship Id="rId4" Type="http://schemas.openxmlformats.org/officeDocument/2006/relationships/hyperlink" Target="Firmenpr&#228;sentation%20Bilfinger%20initial%202015-03-17.pptx" TargetMode="External"/><Relationship Id="rId9" Type="http://schemas.openxmlformats.org/officeDocument/2006/relationships/image" Target="../media/image164.png"/><Relationship Id="rId14" Type="http://schemas.openxmlformats.org/officeDocument/2006/relationships/image" Target="../media/image1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car%20pool%20deu%20neutral%20hd.mp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4.jpeg"/><Relationship Id="rId4" Type="http://schemas.openxmlformats.org/officeDocument/2006/relationships/image" Target="../media/image1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png"/><Relationship Id="rId3" Type="http://schemas.openxmlformats.org/officeDocument/2006/relationships/image" Target="../media/image22.jpe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pn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10" Type="http://schemas.openxmlformats.org/officeDocument/2006/relationships/hyperlink" Target="KEMAS_Vid_Objekt.mp4" TargetMode="External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6.jpeg"/><Relationship Id="rId4" Type="http://schemas.openxmlformats.org/officeDocument/2006/relationships/image" Target="../media/image19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73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KEMAS_Vid_Tex_Nutzerprozesse.mp4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3" Type="http://schemas.openxmlformats.org/officeDocument/2006/relationships/image" Target="../media/image204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1.png"/><Relationship Id="rId5" Type="http://schemas.openxmlformats.org/officeDocument/2006/relationships/image" Target="../media/image206.png"/><Relationship Id="rId10" Type="http://schemas.openxmlformats.org/officeDocument/2006/relationships/image" Target="../media/image210.png"/><Relationship Id="rId4" Type="http://schemas.openxmlformats.org/officeDocument/2006/relationships/image" Target="../media/image205.png"/><Relationship Id="rId9" Type="http://schemas.openxmlformats.org/officeDocument/2006/relationships/image" Target="../media/image20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10.jpe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.jpeg"/><Relationship Id="rId7" Type="http://schemas.openxmlformats.org/officeDocument/2006/relationships/image" Target="../media/image65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jpeg"/><Relationship Id="rId3" Type="http://schemas.openxmlformats.org/officeDocument/2006/relationships/image" Target="../media/image80.png"/><Relationship Id="rId21" Type="http://schemas.openxmlformats.org/officeDocument/2006/relationships/image" Target="../media/image98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jpe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L:\kemas\powerPoints\2013-11-07_Agenda_VW\Material\Rombus grau 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2811" y="1131590"/>
            <a:ext cx="2505621" cy="2505621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6660232" y="3867894"/>
            <a:ext cx="111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smtClean="0">
                <a:solidFill>
                  <a:srgbClr val="5A5A5A"/>
                </a:solidFill>
              </a:rPr>
              <a:t>reliable</a:t>
            </a:r>
            <a:endParaRPr lang="de-DE" sz="2400">
              <a:solidFill>
                <a:srgbClr val="5A5A5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48298" y="3867894"/>
            <a:ext cx="1088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smtClean="0">
                <a:solidFill>
                  <a:srgbClr val="646464"/>
                </a:solidFill>
              </a:rPr>
              <a:t>flexible</a:t>
            </a:r>
            <a:endParaRPr lang="de-DE" sz="2400">
              <a:solidFill>
                <a:srgbClr val="646464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44008" y="3867894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smtClean="0">
                <a:solidFill>
                  <a:srgbClr val="5A5A5A"/>
                </a:solidFill>
              </a:rPr>
              <a:t>full </a:t>
            </a:r>
            <a:r>
              <a:rPr lang="de-DE" sz="2400" err="1" smtClean="0">
                <a:solidFill>
                  <a:srgbClr val="5A5A5A"/>
                </a:solidFill>
              </a:rPr>
              <a:t>of</a:t>
            </a:r>
            <a:r>
              <a:rPr lang="de-DE" sz="2400" smtClean="0">
                <a:solidFill>
                  <a:srgbClr val="5A5A5A"/>
                </a:solidFill>
              </a:rPr>
              <a:t> </a:t>
            </a:r>
            <a:r>
              <a:rPr lang="de-DE" sz="2400" err="1" smtClean="0">
                <a:solidFill>
                  <a:srgbClr val="5A5A5A"/>
                </a:solidFill>
              </a:rPr>
              <a:t>ideas</a:t>
            </a:r>
            <a:endParaRPr lang="de-DE" sz="2400">
              <a:solidFill>
                <a:srgbClr val="5A5A5A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48298" y="1491630"/>
            <a:ext cx="45063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A9152D"/>
                </a:solidFill>
              </a:rPr>
              <a:t>KEMAS</a:t>
            </a:r>
          </a:p>
          <a:p>
            <a:pPr>
              <a:lnSpc>
                <a:spcPct val="200000"/>
              </a:lnSpc>
            </a:pPr>
            <a:r>
              <a:rPr lang="de-DE" dirty="0" smtClean="0">
                <a:solidFill>
                  <a:srgbClr val="646464"/>
                </a:solidFill>
              </a:rPr>
              <a:t>Digitalisierung und Prozessoptimierung – </a:t>
            </a:r>
            <a:br>
              <a:rPr lang="de-DE" dirty="0" smtClean="0">
                <a:solidFill>
                  <a:srgbClr val="646464"/>
                </a:solidFill>
              </a:rPr>
            </a:br>
            <a:r>
              <a:rPr lang="de-DE" dirty="0" smtClean="0">
                <a:solidFill>
                  <a:srgbClr val="646464"/>
                </a:solidFill>
              </a:rPr>
              <a:t>unendliche Möglichkeiten</a:t>
            </a:r>
            <a:endParaRPr lang="de-DE" sz="1600" dirty="0" smtClean="0">
              <a:solidFill>
                <a:srgbClr val="646464"/>
              </a:solidFill>
            </a:endParaRPr>
          </a:p>
        </p:txBody>
      </p:sp>
      <p:pic>
        <p:nvPicPr>
          <p:cNvPr id="21506" name="Picture 2" descr="L:\kemas\powerPoints\2013-11-07_Agenda_VW\Material\Kemas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651870"/>
            <a:ext cx="1843200" cy="773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28596" y="123478"/>
            <a:ext cx="23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5A5A5A"/>
                </a:solidFill>
              </a:rPr>
              <a:t>Personenidentifikation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74034" y="934918"/>
            <a:ext cx="5034070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71463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Identifikationskarte</a:t>
            </a:r>
          </a:p>
          <a:p>
            <a:pPr indent="271463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Chip</a:t>
            </a:r>
          </a:p>
          <a:p>
            <a:pPr indent="271463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PIN oder TAN</a:t>
            </a:r>
          </a:p>
          <a:p>
            <a:pPr indent="271463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QR-Code</a:t>
            </a:r>
          </a:p>
          <a:p>
            <a:pPr indent="271463">
              <a:lnSpc>
                <a:spcPct val="150000"/>
              </a:lnSpc>
              <a:buBlip>
                <a:blip r:embed="rId2"/>
              </a:buBlip>
            </a:pPr>
            <a:endParaRPr lang="de-DE" dirty="0" smtClean="0">
              <a:solidFill>
                <a:srgbClr val="5A5A5A"/>
              </a:solidFill>
            </a:endParaRPr>
          </a:p>
          <a:p>
            <a:pPr indent="271463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Biometrie  </a:t>
            </a:r>
          </a:p>
          <a:p>
            <a:pPr marL="271463" lvl="1" indent="263525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Fingerprint</a:t>
            </a:r>
          </a:p>
          <a:p>
            <a:pPr marL="271463" lvl="1" indent="263525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Iris</a:t>
            </a:r>
          </a:p>
          <a:p>
            <a:pPr marL="271463" lvl="1" indent="263525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Face: Gesichtsmerkmal und Bildvergleich </a:t>
            </a:r>
          </a:p>
        </p:txBody>
      </p:sp>
      <p:pic>
        <p:nvPicPr>
          <p:cNvPr id="5" name="Picture 14" descr="http://www.innovations-report.de/bilder_neu/47350_biometr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7919" y="3001557"/>
            <a:ext cx="1436060" cy="1080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6" name="Picture 16" descr="http://www.os-informer.de/screenshots/250x375/2009/03/gesichtserkennu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1010" y="2997866"/>
            <a:ext cx="864000" cy="1080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003798"/>
            <a:ext cx="1494485" cy="108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21" name="Picture 2" descr="https://www.kemas.de/fileadmin/user_upload/Bilder/Produkte/ID/ID_Ausweis_k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31" y="1203598"/>
            <a:ext cx="1623624" cy="1080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r="6831"/>
          <a:stretch/>
        </p:blipFill>
        <p:spPr bwMode="auto">
          <a:xfrm>
            <a:off x="5600254" y="1203598"/>
            <a:ext cx="1621209" cy="108000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536" y="1203598"/>
            <a:ext cx="1618194" cy="108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5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29744" y="123478"/>
            <a:ext cx="205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5A5A5A"/>
                </a:solidFill>
              </a:rPr>
              <a:t>Objektidentifikation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50744" y="922531"/>
            <a:ext cx="347318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Externe RFID (Tag, Label)</a:t>
            </a:r>
          </a:p>
          <a:p>
            <a:pPr marL="269875" indent="-269875">
              <a:lnSpc>
                <a:spcPct val="150000"/>
              </a:lnSpc>
              <a:buBlip>
                <a:blip r:embed="rId2"/>
              </a:buBlip>
            </a:pPr>
            <a:r>
              <a:rPr lang="de-DE" dirty="0">
                <a:solidFill>
                  <a:srgbClr val="5A5A5A"/>
                </a:solidFill>
              </a:rPr>
              <a:t>Mechanisch </a:t>
            </a:r>
            <a:endParaRPr lang="de-DE" dirty="0" smtClean="0">
              <a:solidFill>
                <a:srgbClr val="5A5A5A"/>
              </a:solidFill>
            </a:endParaRPr>
          </a:p>
          <a:p>
            <a:pPr>
              <a:lnSpc>
                <a:spcPct val="150000"/>
              </a:lnSpc>
            </a:pPr>
            <a:endParaRPr lang="de-DE" dirty="0" smtClean="0">
              <a:solidFill>
                <a:srgbClr val="5A5A5A"/>
              </a:solidFill>
            </a:endParaRPr>
          </a:p>
          <a:p>
            <a:pPr marL="269875" indent="-269875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Interne </a:t>
            </a:r>
            <a:r>
              <a:rPr lang="de-DE" dirty="0">
                <a:solidFill>
                  <a:srgbClr val="5A5A5A"/>
                </a:solidFill>
              </a:rPr>
              <a:t>RFID </a:t>
            </a:r>
            <a:r>
              <a:rPr lang="de-DE" dirty="0" smtClean="0">
                <a:solidFill>
                  <a:srgbClr val="5A5A5A"/>
                </a:solidFill>
              </a:rPr>
              <a:t/>
            </a:r>
            <a:br>
              <a:rPr lang="de-DE" dirty="0" smtClean="0">
                <a:solidFill>
                  <a:srgbClr val="5A5A5A"/>
                </a:solidFill>
              </a:rPr>
            </a:br>
            <a:r>
              <a:rPr lang="de-DE" dirty="0" smtClean="0">
                <a:solidFill>
                  <a:srgbClr val="5A5A5A"/>
                </a:solidFill>
              </a:rPr>
              <a:t>(</a:t>
            </a:r>
            <a:r>
              <a:rPr lang="de-DE" dirty="0">
                <a:solidFill>
                  <a:srgbClr val="5A5A5A"/>
                </a:solidFill>
              </a:rPr>
              <a:t>Ausweis, Kfz-Schlüssel</a:t>
            </a:r>
            <a:r>
              <a:rPr lang="de-DE" dirty="0" smtClean="0">
                <a:solidFill>
                  <a:srgbClr val="5A5A5A"/>
                </a:solidFill>
              </a:rPr>
              <a:t>)</a:t>
            </a:r>
          </a:p>
          <a:p>
            <a:pPr marL="269875" indent="-269875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Optische oder gravimetrische Klassifizierung</a:t>
            </a:r>
          </a:p>
        </p:txBody>
      </p:sp>
      <p:pic>
        <p:nvPicPr>
          <p:cNvPr id="25603" name="Picture 3" descr="Z:\_Bildarchiv\scx.hu\kemas\377128_5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583983"/>
            <a:ext cx="1440000" cy="1080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5604" name="Picture 4" descr="P:\kemas\Bildarchiv\2011-02-07 Bilder bei Kemas\Auswahl tiff\jpg\IMG_6518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0962" y="2583983"/>
            <a:ext cx="720000" cy="1080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5605" name="Picture 5" descr="P:\kemas\Bildarchiv\2011-02-07 Bilder bei Kemas\Auswahl tiff\jpg\IMG_65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682" y="2583983"/>
            <a:ext cx="954000" cy="1080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00" y="1130099"/>
            <a:ext cx="1618194" cy="108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 descr="http://www.fpsolutions.de/img/rfid_label.jpg"/>
          <p:cNvPicPr>
            <a:picLocks noChangeAspect="1" noChangeArrowheads="1"/>
          </p:cNvPicPr>
          <p:nvPr/>
        </p:nvPicPr>
        <p:blipFill rotWithShape="1">
          <a:blip r:embed="rId7" cstate="print"/>
          <a:srcRect b="3588"/>
          <a:stretch/>
        </p:blipFill>
        <p:spPr bwMode="auto">
          <a:xfrm>
            <a:off x="5868144" y="1140760"/>
            <a:ext cx="1489723" cy="108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13316" name="Picture 4" descr="https://www.kemas.de/fileadmin/user_upload/Bilder/Produkte/ID/ID_UHF_tex_k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91"/>
          <a:stretch/>
        </p:blipFill>
        <p:spPr bwMode="auto">
          <a:xfrm>
            <a:off x="7492063" y="1128082"/>
            <a:ext cx="1399619" cy="110535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Z:\_Bildarchiv\scx.hu\kemas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343500"/>
            <a:ext cx="2423936" cy="1800000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467544" y="915566"/>
            <a:ext cx="736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Sichere Zugriffsregelung und Verwahrung von materiellen Ressourcen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11" name="Picture 3" descr="P:\kemas\Bildarchiv\2011-02-07 Bilder bei Kemas\Auswahl tiff\jpg\IMG_6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43500"/>
            <a:ext cx="2304256" cy="1800000"/>
          </a:xfrm>
          <a:prstGeom prst="rect">
            <a:avLst/>
          </a:prstGeom>
          <a:noFill/>
        </p:spPr>
      </p:pic>
      <p:pic>
        <p:nvPicPr>
          <p:cNvPr id="12" name="Picture 5" descr="Z:\_Bildarchiv\scx.hu\kemas\42098_2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91630"/>
            <a:ext cx="2232248" cy="1800000"/>
          </a:xfrm>
          <a:prstGeom prst="rect">
            <a:avLst/>
          </a:prstGeom>
          <a:noFill/>
        </p:spPr>
      </p:pic>
      <p:pic>
        <p:nvPicPr>
          <p:cNvPr id="13" name="Picture 6" descr="Z:\_Bildarchiv\scx.hu\kemas\230788_35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491630"/>
            <a:ext cx="2376264" cy="1800000"/>
          </a:xfrm>
          <a:prstGeom prst="rect">
            <a:avLst/>
          </a:prstGeom>
          <a:noFill/>
        </p:spPr>
      </p:pic>
      <p:pic>
        <p:nvPicPr>
          <p:cNvPr id="16" name="Picture 12" descr="Z:\_Bildarchiv\scx.hu\kemas\1057588_57864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91630"/>
            <a:ext cx="2267744" cy="1800000"/>
          </a:xfrm>
          <a:prstGeom prst="rect">
            <a:avLst/>
          </a:prstGeom>
          <a:noFill/>
        </p:spPr>
      </p:pic>
      <p:pic>
        <p:nvPicPr>
          <p:cNvPr id="17" name="Picture 3" descr="Z:\_Bildarchiv\scx.hu\05\532442_278131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1491630"/>
            <a:ext cx="2051720" cy="1800000"/>
          </a:xfrm>
          <a:prstGeom prst="rect">
            <a:avLst/>
          </a:prstGeom>
          <a:noFill/>
        </p:spPr>
      </p:pic>
      <p:pic>
        <p:nvPicPr>
          <p:cNvPr id="5122" name="Picture 2" descr="Z:\_Bildarchiv\scx.hu\kemas\392539_94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3343500"/>
            <a:ext cx="1925581" cy="1800000"/>
          </a:xfrm>
          <a:prstGeom prst="rect">
            <a:avLst/>
          </a:prstGeom>
          <a:noFill/>
        </p:spPr>
      </p:pic>
      <p:pic>
        <p:nvPicPr>
          <p:cNvPr id="27650" name="Picture 2" descr="Z:\_Bildarchiv\scx.hu\kemas\377128_58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44000" y="3343500"/>
            <a:ext cx="2400000" cy="1800000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433639" y="12347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SECURITY</a:t>
            </a:r>
            <a:endParaRPr lang="de-DE" dirty="0">
              <a:solidFill>
                <a:srgbClr val="5A5A5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427240" y="195486"/>
            <a:ext cx="738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Management von Zutrittsmedien – Herausforderungen</a:t>
            </a:r>
            <a:endParaRPr lang="de-DE" sz="1600" dirty="0">
              <a:solidFill>
                <a:srgbClr val="5A5A5A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27240" y="898375"/>
            <a:ext cx="63050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Sind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Schlüssel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sicher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 unberechtigtem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Zugriff geschützt?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 Schlüssel ist nicht auffindbar. Wer hatte ihn zuletzt?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kann die personal- und zeitaufwändige Ausgabe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und Rücknahme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optimiert werden?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Ist die Dokumentation der Schlüsselaus- und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rückgabe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jederzeit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nachvollziehbar?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484" name="Picture 4" descr="http://comps.canstockphoto.de/can-stock-photo_csp585106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2"/>
          <a:stretch/>
        </p:blipFill>
        <p:spPr bwMode="auto">
          <a:xfrm>
            <a:off x="6732240" y="893096"/>
            <a:ext cx="2160000" cy="216839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www.logtemplate.com/wp-content/uploads/2013/01/Key-Log-Templat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3"/>
          <a:stretch/>
        </p:blipFill>
        <p:spPr bwMode="auto">
          <a:xfrm>
            <a:off x="6794873" y="3363838"/>
            <a:ext cx="2097367" cy="141556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4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427240" y="195486"/>
            <a:ext cx="738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Management von Zutrittsmedien – Lösung</a:t>
            </a:r>
            <a:endParaRPr lang="de-DE" sz="1600" dirty="0">
              <a:solidFill>
                <a:srgbClr val="5A5A5A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27240" y="898375"/>
            <a:ext cx="6377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Verwaltung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Dokumentation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von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Zugriffsberechtigungen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Mandantschaften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für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große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Firmenstrukturen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Zugriffsregelung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für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Fremdfirmen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Besucher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Permanente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elektronische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Dokumentation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aller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Vorgänge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Integrierte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Sicherheit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durch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Schnittstellen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60" y="1131590"/>
            <a:ext cx="2160000" cy="144160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achmodul klein: Kleinere Objekte werden hier aufbewahrt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18" y="2849417"/>
            <a:ext cx="2160000" cy="150025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2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27240" y="195486"/>
            <a:ext cx="738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Management von Zutrittsmedien – </a:t>
            </a:r>
            <a:r>
              <a:rPr lang="de-DE" dirty="0">
                <a:solidFill>
                  <a:srgbClr val="5A5A5A"/>
                </a:solidFill>
              </a:rPr>
              <a:t>Workflow</a:t>
            </a:r>
          </a:p>
        </p:txBody>
      </p:sp>
      <p:grpSp>
        <p:nvGrpSpPr>
          <p:cNvPr id="28" name="Gruppieren 12"/>
          <p:cNvGrpSpPr>
            <a:grpSpLocks/>
          </p:cNvGrpSpPr>
          <p:nvPr/>
        </p:nvGrpSpPr>
        <p:grpSpPr bwMode="auto">
          <a:xfrm>
            <a:off x="0" y="1585913"/>
            <a:ext cx="9144000" cy="2498725"/>
            <a:chOff x="1" y="1419622"/>
            <a:chExt cx="9143999" cy="2497643"/>
          </a:xfrm>
        </p:grpSpPr>
        <p:pic>
          <p:nvPicPr>
            <p:cNvPr id="29" name="Picture 4" descr="T:\Vertriebsdokumente_2013\KEMAS Präsentationen\KEMAS Lösungen\Deutsch\Car-Pooling\2015_bfp_Fubo_html_Präsi\2015-07-v02_21_mobility_preasi_resp\images\kreis-7dashboar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507515"/>
              <a:ext cx="9143999" cy="240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7" t="7822" r="6457" b="7201"/>
            <a:stretch/>
          </p:blipFill>
          <p:spPr bwMode="auto">
            <a:xfrm>
              <a:off x="417950" y="1977026"/>
              <a:ext cx="984706" cy="558000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1" name="Textfeld 30"/>
            <p:cNvSpPr txBox="1"/>
            <p:nvPr/>
          </p:nvSpPr>
          <p:spPr>
            <a:xfrm>
              <a:off x="323851" y="1564021"/>
              <a:ext cx="1165225" cy="337992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  <a:t>Berechtigungen</a:t>
              </a:r>
            </a:p>
            <a:p>
              <a:pPr>
                <a:defRPr/>
              </a:pPr>
              <a: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  <a:t>zuweisen</a:t>
              </a:r>
            </a:p>
          </p:txBody>
        </p:sp>
        <p:pic>
          <p:nvPicPr>
            <p:cNvPr id="32" name="Picture 2" descr="T:\NKaulfuß\Internetseite\Struktur\Aufbau der Contentseiten\Content\alle Bilder\Schlüssel\Schlüssel_Schlüssel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2" b="8677"/>
            <a:stretch/>
          </p:blipFill>
          <p:spPr bwMode="auto">
            <a:xfrm>
              <a:off x="1627461" y="2124000"/>
              <a:ext cx="990000" cy="5400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  <a:extLst/>
          </p:spPr>
        </p:pic>
        <p:sp>
          <p:nvSpPr>
            <p:cNvPr id="33" name="Textfeld 32"/>
            <p:cNvSpPr txBox="1"/>
            <p:nvPr/>
          </p:nvSpPr>
          <p:spPr>
            <a:xfrm>
              <a:off x="1533526" y="1708422"/>
              <a:ext cx="1166813" cy="337991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  <a:t>Schlüssel mit RFID-Tag hinterlegen</a:t>
              </a:r>
            </a:p>
          </p:txBody>
        </p:sp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98" b="-82"/>
            <a:stretch/>
          </p:blipFill>
          <p:spPr>
            <a:xfrm>
              <a:off x="2874873" y="2265026"/>
              <a:ext cx="990000" cy="540000"/>
            </a:xfrm>
            <a:prstGeom prst="round2SameRect">
              <a:avLst>
                <a:gd name="adj1" fmla="val 2556"/>
                <a:gd name="adj2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2" b="2721"/>
            <a:stretch/>
          </p:blipFill>
          <p:spPr>
            <a:xfrm>
              <a:off x="6516216" y="2052522"/>
              <a:ext cx="990000" cy="5760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1" b="4542"/>
            <a:stretch/>
          </p:blipFill>
          <p:spPr>
            <a:xfrm>
              <a:off x="4077000" y="2376000"/>
              <a:ext cx="990000" cy="5760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" t="14158" r="4193" b="44142"/>
            <a:stretch/>
          </p:blipFill>
          <p:spPr bwMode="auto">
            <a:xfrm>
              <a:off x="5292080" y="2203823"/>
              <a:ext cx="990000" cy="576000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8" name="Picture 5"/>
            <p:cNvPicPr>
              <a:picLocks noChangeAspect="1" noChangeArrowheads="1"/>
            </p:cNvPicPr>
            <p:nvPr/>
          </p:nvPicPr>
          <p:blipFill rotWithShape="1">
            <a:blip r:embed="rId10"/>
            <a:srcRect l="6148" t="7161" r="7952" b="7463"/>
            <a:stretch/>
          </p:blipFill>
          <p:spPr bwMode="auto">
            <a:xfrm>
              <a:off x="7740650" y="1783002"/>
              <a:ext cx="1008063" cy="556972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9" name="Textfeld 38"/>
            <p:cNvSpPr txBox="1"/>
            <p:nvPr/>
          </p:nvSpPr>
          <p:spPr>
            <a:xfrm>
              <a:off x="2771776" y="1851235"/>
              <a:ext cx="1214438" cy="33957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  <a:t>Mit Chip, Ausweis o. PIN identifizieren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3986214" y="1995634"/>
              <a:ext cx="1233487" cy="33840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  <a:t>Schlüssel </a:t>
              </a:r>
              <a:b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</a:br>
              <a:r>
                <a:rPr lang="de-DE" sz="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  <a:t>entnehmen</a:t>
              </a:r>
              <a:endPara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5170488" y="1851235"/>
              <a:ext cx="1233487" cy="28880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  <a:t>Status online</a:t>
              </a:r>
              <a:b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</a:br>
              <a: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  <a:t>einsehen</a:t>
              </a:r>
            </a:p>
            <a:p>
              <a:pPr>
                <a:defRPr/>
              </a:pPr>
              <a:endPara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6403975" y="1708422"/>
              <a:ext cx="1233488" cy="287213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  <a:t>Schlüssel zurück geben</a:t>
              </a:r>
            </a:p>
            <a:p>
              <a:pPr>
                <a:defRPr/>
              </a:pPr>
              <a:endPara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7627938" y="1419622"/>
              <a:ext cx="1233487" cy="32371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cs typeface="Arial" charset="0"/>
                </a:rPr>
                <a:t>Elektronisches Protokoll ablegen</a:t>
              </a:r>
            </a:p>
            <a:p>
              <a:pPr>
                <a:defRPr/>
              </a:pPr>
              <a:endPara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4099362" y="415592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11" action="ppaction://hlinkfile"/>
              </a:rPr>
              <a:t>Video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20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27240" y="898375"/>
            <a:ext cx="623299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Flexibles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Zugriffs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und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Berechtigungskonzept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Zweck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und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funktionsgebundene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Ausgabe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von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Zutrittsmedien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Entlastung von Empfangspersonal und Nutzern durch transparente Dokumentation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Reduzierung der Umlaufmenge senkt Verlust- und Missbrauchsrisiko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602" name="Picture 2" descr="Key management: The secure safekeeping and controlled distribution of keys or access media through self-service terminals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/>
          <a:stretch/>
        </p:blipFill>
        <p:spPr bwMode="auto">
          <a:xfrm>
            <a:off x="6732240" y="839337"/>
            <a:ext cx="2160240" cy="253507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T:\Vertriebsdokumente_2013\KEMAS Fotos Produkte\Screenshots\Software\winkey NET\winkeyNET _Status Depot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4"/>
          <a:stretch/>
        </p:blipFill>
        <p:spPr bwMode="auto">
          <a:xfrm>
            <a:off x="6752712" y="3514334"/>
            <a:ext cx="2133697" cy="14655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27240" y="195486"/>
            <a:ext cx="738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Management von Zutrittsmedien – Nutzen</a:t>
            </a:r>
            <a:endParaRPr lang="de-DE" sz="16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797967"/>
            <a:ext cx="7344816" cy="3257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Ist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die Waffe sicher aufbewahrt?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Wer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darf auf welche Waffe zugreifen?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Welche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Waffen sind aktuell durch welche Mitarbeiter im Einsatz?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Werden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Waffen und Munition entsprechend der gesetzlichen Anforderungen getrennt aufbewahrt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?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Wie können weitere Ausrüstungsgegenstände verwaltet und übergeben werden?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sym typeface="Symbol" pitchFamily="18" charset="2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7241" y="123478"/>
            <a:ext cx="468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A5A5A"/>
                </a:solidFill>
              </a:rPr>
              <a:t>Handling von Waffen </a:t>
            </a:r>
            <a:r>
              <a:rPr lang="de-DE" dirty="0" smtClean="0">
                <a:solidFill>
                  <a:srgbClr val="5A5A5A"/>
                </a:solidFill>
              </a:rPr>
              <a:t>– Herausforderungen</a:t>
            </a:r>
            <a:endParaRPr lang="de-DE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1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931468"/>
            <a:ext cx="7344816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>
                <a:solidFill>
                  <a:srgbClr val="5A5A5A"/>
                </a:solidFill>
              </a:rPr>
              <a:t>Vereinzelung von Lang- und Kurzwaffen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>
                <a:solidFill>
                  <a:srgbClr val="5A5A5A"/>
                </a:solidFill>
              </a:rPr>
              <a:t>Eindeutige Identifizierung der Dienstwaffen im Fach </a:t>
            </a:r>
            <a:r>
              <a:rPr lang="de-DE" dirty="0" smtClean="0">
                <a:solidFill>
                  <a:srgbClr val="5A5A5A"/>
                </a:solidFill>
              </a:rPr>
              <a:t/>
            </a:r>
            <a:br>
              <a:rPr lang="de-DE" dirty="0" smtClean="0">
                <a:solidFill>
                  <a:srgbClr val="5A5A5A"/>
                </a:solidFill>
              </a:rPr>
            </a:br>
            <a:r>
              <a:rPr lang="de-DE" dirty="0" smtClean="0">
                <a:solidFill>
                  <a:srgbClr val="5A5A5A"/>
                </a:solidFill>
              </a:rPr>
              <a:t>mittels </a:t>
            </a:r>
            <a:r>
              <a:rPr lang="de-DE" dirty="0">
                <a:solidFill>
                  <a:srgbClr val="5A5A5A"/>
                </a:solidFill>
              </a:rPr>
              <a:t>RFID-Tag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>
                <a:solidFill>
                  <a:srgbClr val="5A5A5A"/>
                </a:solidFill>
              </a:rPr>
              <a:t>Manipulationsfreie Aus- und Rückgabe durch </a:t>
            </a:r>
            <a:r>
              <a:rPr lang="de-DE" dirty="0" smtClean="0">
                <a:solidFill>
                  <a:srgbClr val="5A5A5A"/>
                </a:solidFill>
              </a:rPr>
              <a:t/>
            </a:r>
            <a:br>
              <a:rPr lang="de-DE" dirty="0" smtClean="0">
                <a:solidFill>
                  <a:srgbClr val="5A5A5A"/>
                </a:solidFill>
              </a:rPr>
            </a:br>
            <a:r>
              <a:rPr lang="de-DE" dirty="0" smtClean="0">
                <a:solidFill>
                  <a:srgbClr val="5A5A5A"/>
                </a:solidFill>
              </a:rPr>
              <a:t>eindeutige </a:t>
            </a:r>
            <a:r>
              <a:rPr lang="de-DE" dirty="0">
                <a:solidFill>
                  <a:srgbClr val="5A5A5A"/>
                </a:solidFill>
              </a:rPr>
              <a:t>Benutzerberechtigungen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Entnahmenachweis </a:t>
            </a:r>
            <a:r>
              <a:rPr lang="de-DE" dirty="0">
                <a:solidFill>
                  <a:srgbClr val="5A5A5A"/>
                </a:solidFill>
              </a:rPr>
              <a:t>durch elektronisches Protokoll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>
                <a:solidFill>
                  <a:srgbClr val="5A5A5A"/>
                </a:solidFill>
              </a:rPr>
              <a:t>Getrennte Verwahrung von Waffe und </a:t>
            </a:r>
            <a:r>
              <a:rPr lang="de-DE" dirty="0" smtClean="0">
                <a:solidFill>
                  <a:srgbClr val="5A5A5A"/>
                </a:solidFill>
              </a:rPr>
              <a:t>Magazin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</a:rPr>
              <a:t>Munitionskontrolle durch Gravimetrie</a:t>
            </a:r>
            <a:endParaRPr lang="de-DE" dirty="0">
              <a:solidFill>
                <a:srgbClr val="5A5A5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7241" y="123478"/>
            <a:ext cx="339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A5A5A"/>
                </a:solidFill>
              </a:rPr>
              <a:t>Handling von </a:t>
            </a:r>
            <a:r>
              <a:rPr lang="de-DE" dirty="0" smtClean="0">
                <a:solidFill>
                  <a:srgbClr val="5A5A5A"/>
                </a:solidFill>
              </a:rPr>
              <a:t>Waffen – Lösung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73" y="1059782"/>
            <a:ext cx="2399756" cy="180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65" y="3147814"/>
            <a:ext cx="2376264" cy="15860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406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3" descr="T:\Vertriebsdokumente_2013\KEMAS Präsentationen\KEMAS Lösungen\Deutsch\KH_MARA\MARA_2\images\ablauf-medpr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5193"/>
            <a:ext cx="9144000" cy="217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 bwMode="auto">
          <a:xfrm>
            <a:off x="1533525" y="1779662"/>
            <a:ext cx="123825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Berechtigungen </a:t>
            </a: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zuweisen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 bwMode="auto">
          <a:xfrm>
            <a:off x="323850" y="2139948"/>
            <a:ext cx="1165225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Waffe </a:t>
            </a:r>
            <a:r>
              <a:rPr lang="de-DE" sz="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labeln</a:t>
            </a: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und Depot zuordnen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 bwMode="auto">
          <a:xfrm>
            <a:off x="2784475" y="1873156"/>
            <a:ext cx="1238250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 Waffenschrank identifizieren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3995738" y="1851670"/>
            <a:ext cx="1238250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Waffe und Magazin entnehmen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 bwMode="auto">
          <a:xfrm>
            <a:off x="5205413" y="1924048"/>
            <a:ext cx="123825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Depotstatus einsehen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 bwMode="auto">
          <a:xfrm>
            <a:off x="6430963" y="2139948"/>
            <a:ext cx="1236662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Waffe und Munition vereinzeln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 bwMode="auto">
          <a:xfrm>
            <a:off x="7615238" y="2109786"/>
            <a:ext cx="1238250" cy="46196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Transparenter Einsatznachweis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 b="13162"/>
          <a:stretch/>
        </p:blipFill>
        <p:spPr bwMode="auto">
          <a:xfrm>
            <a:off x="7710007" y="2593239"/>
            <a:ext cx="990000" cy="57598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</p:pic>
      <p:pic>
        <p:nvPicPr>
          <p:cNvPr id="21" name="Picture 2" descr="http://www.kemas.de/fileadmin/user_upload/Bilder/Produkte/FA/Fachanlage_weapon_Kurzwaffe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3" b="8034"/>
          <a:stretch/>
        </p:blipFill>
        <p:spPr bwMode="auto">
          <a:xfrm>
            <a:off x="451149" y="2555997"/>
            <a:ext cx="990000" cy="540000"/>
          </a:xfrm>
          <a:prstGeom prst="round2SameRect">
            <a:avLst>
              <a:gd name="adj1" fmla="val 0"/>
              <a:gd name="adj2" fmla="val 0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7465"/>
          <a:stretch/>
        </p:blipFill>
        <p:spPr bwMode="auto">
          <a:xfrm>
            <a:off x="1637784" y="2433386"/>
            <a:ext cx="990000" cy="540000"/>
          </a:xfrm>
          <a:prstGeom prst="round2SameRect">
            <a:avLst>
              <a:gd name="adj1" fmla="val 0"/>
              <a:gd name="adj2" fmla="val 0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/>
          <a:stretch/>
        </p:blipFill>
        <p:spPr bwMode="auto">
          <a:xfrm>
            <a:off x="2908600" y="2281084"/>
            <a:ext cx="990000" cy="549826"/>
          </a:xfrm>
          <a:prstGeom prst="round2SameRect">
            <a:avLst>
              <a:gd name="adj1" fmla="val 0"/>
              <a:gd name="adj2" fmla="val 0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b="14435"/>
          <a:stretch/>
        </p:blipFill>
        <p:spPr bwMode="auto">
          <a:xfrm>
            <a:off x="4077000" y="2229554"/>
            <a:ext cx="990000" cy="540000"/>
          </a:xfrm>
          <a:prstGeom prst="round2SameRect">
            <a:avLst>
              <a:gd name="adj1" fmla="val 0"/>
              <a:gd name="adj2" fmla="val 0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12208" r="4193" b="49280"/>
          <a:stretch/>
        </p:blipFill>
        <p:spPr bwMode="auto">
          <a:xfrm>
            <a:off x="5292080" y="2433386"/>
            <a:ext cx="1004951" cy="540000"/>
          </a:xfrm>
          <a:prstGeom prst="round2SameRect">
            <a:avLst>
              <a:gd name="adj1" fmla="val 407"/>
              <a:gd name="adj2" fmla="val 0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5"/>
          <a:stretch/>
        </p:blipFill>
        <p:spPr bwMode="auto">
          <a:xfrm>
            <a:off x="6516216" y="2625342"/>
            <a:ext cx="990000" cy="543885"/>
          </a:xfrm>
          <a:prstGeom prst="round2SameRect">
            <a:avLst>
              <a:gd name="adj1" fmla="val 0"/>
              <a:gd name="adj2" fmla="val 0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427241" y="123478"/>
            <a:ext cx="370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A5A5A"/>
                </a:solidFill>
              </a:rPr>
              <a:t>Handling von </a:t>
            </a:r>
            <a:r>
              <a:rPr lang="de-DE" dirty="0" smtClean="0">
                <a:solidFill>
                  <a:srgbClr val="5A5A5A"/>
                </a:solidFill>
              </a:rPr>
              <a:t>Waffen – Workflow 1</a:t>
            </a:r>
            <a:endParaRPr lang="de-DE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28596" y="123478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KEMAS Kernkompetenz</a:t>
            </a:r>
          </a:p>
        </p:txBody>
      </p:sp>
      <p:sp>
        <p:nvSpPr>
          <p:cNvPr id="2" name="Rechteck 1"/>
          <p:cNvSpPr/>
          <p:nvPr/>
        </p:nvSpPr>
        <p:spPr>
          <a:xfrm>
            <a:off x="467544" y="699542"/>
            <a:ext cx="7848872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Prozessorientierte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Selbstbedienungslösungen rund um die Übergabe von materiellen Ressourcen (z.B. Schlüssel, Post, Arbeitsmittel, Werkzeuge, Textilien, Waffen etc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.)</a:t>
            </a:r>
          </a:p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Erfassung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Verwaltung, Verwahrung, 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Reservierung, Disposition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Übergabe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von Objekten bei gleichzeitiger 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Zugriffssteuerung</a:t>
            </a:r>
          </a:p>
          <a:p>
            <a:pPr lvl="1">
              <a:lnSpc>
                <a:spcPct val="150000"/>
              </a:lnSpc>
            </a:pPr>
            <a:endParaRPr lang="de-DE" sz="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400" dirty="0">
                <a:solidFill>
                  <a:srgbClr val="5A5A5A"/>
                </a:solidFill>
              </a:rPr>
              <a:t>Entwicklung und Produktion von </a:t>
            </a:r>
            <a:r>
              <a:rPr lang="de-DE" sz="1400" dirty="0" err="1">
                <a:solidFill>
                  <a:srgbClr val="5A5A5A"/>
                </a:solidFill>
              </a:rPr>
              <a:t>mechatronischen</a:t>
            </a:r>
            <a:r>
              <a:rPr lang="de-DE" sz="1400" dirty="0">
                <a:solidFill>
                  <a:srgbClr val="5A5A5A"/>
                </a:solidFill>
              </a:rPr>
              <a:t> Anlagen bzw. SB-Automaten und</a:t>
            </a:r>
            <a:br>
              <a:rPr lang="de-DE" sz="1400" dirty="0">
                <a:solidFill>
                  <a:srgbClr val="5A5A5A"/>
                </a:solidFill>
              </a:rPr>
            </a:br>
            <a:r>
              <a:rPr lang="de-DE" sz="1400" dirty="0">
                <a:solidFill>
                  <a:srgbClr val="5A5A5A"/>
                </a:solidFill>
              </a:rPr>
              <a:t>zugehöriger Erfassungs-, Steuerungs- und Auswertungs-Software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 descr="P:\kemas\Bildarchiv\2012-05-25 fachanlage übergabe\jpg\KEMAS Fachanl-IMG_8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000" y="4068475"/>
            <a:ext cx="1396928" cy="1080000"/>
          </a:xfrm>
          <a:prstGeom prst="rect">
            <a:avLst/>
          </a:prstGeom>
          <a:noFill/>
        </p:spPr>
      </p:pic>
      <p:pic>
        <p:nvPicPr>
          <p:cNvPr id="11" name="Picture 11" descr="P:\kemas\Bildarchiv\2011-02-07 Bilder bei Kemas\Auswahl tiff\jpg\IMG_6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5534" y="4067476"/>
            <a:ext cx="1496963" cy="1080000"/>
          </a:xfrm>
          <a:prstGeom prst="rect">
            <a:avLst/>
          </a:prstGeom>
          <a:noFill/>
        </p:spPr>
      </p:pic>
      <p:pic>
        <p:nvPicPr>
          <p:cNvPr id="13" name="Picture 4" descr="P:\kemas\Bildarchiv\2011-02-07 Bilder bei Kemas\Auswahl tiff\IMG_6496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3900" y="2922106"/>
            <a:ext cx="1457982" cy="1080000"/>
          </a:xfrm>
          <a:prstGeom prst="rect">
            <a:avLst/>
          </a:prstGeom>
          <a:noFill/>
        </p:spPr>
      </p:pic>
      <p:pic>
        <p:nvPicPr>
          <p:cNvPr id="14" name="Picture 7" descr="P:\kemas\Bildarchiv\2011-09-27_Bilder-DetailaufnahmenFächer_TerminalBMW\bearbeitet\IMG_96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8550" y="4068475"/>
            <a:ext cx="1620269" cy="1080000"/>
          </a:xfrm>
          <a:prstGeom prst="rect">
            <a:avLst/>
          </a:prstGeom>
          <a:noFill/>
        </p:spPr>
      </p:pic>
      <p:pic>
        <p:nvPicPr>
          <p:cNvPr id="2050" name="Picture 2" descr="T:\Vertriebsdokumente_2013\KEMAS Fotos Produkte\Terminal car rental\ERT  I-I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12028" r="25059" b="16436"/>
          <a:stretch/>
        </p:blipFill>
        <p:spPr bwMode="auto">
          <a:xfrm>
            <a:off x="2548461" y="4066649"/>
            <a:ext cx="120707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25" y="2922106"/>
            <a:ext cx="1434375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90" y="4066610"/>
            <a:ext cx="161921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Uniboxmodul: für mehr Komfort werden Schlüssel kontaktlos per RFID überwacht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94" y="2921965"/>
            <a:ext cx="16513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:\Vertriebsdokumente_2013\KEMAS Fotos Produkte\Lösungen\app-carpoo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82" y="2924021"/>
            <a:ext cx="1176844" cy="1080000"/>
          </a:xfrm>
          <a:prstGeom prst="rect">
            <a:avLst/>
          </a:prstGeom>
          <a:noFill/>
          <a:ln w="127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:\Vertriebsdokumente_2013\KEMAS Fotos Produkte\Lösungen\app-tools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3463"/>
            <a:ext cx="1152000" cy="1080000"/>
          </a:xfrm>
          <a:prstGeom prst="rect">
            <a:avLst/>
          </a:prstGeom>
          <a:noFill/>
          <a:ln w="127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achanlage weapon: sichere Aufbewahrung und kontrollierte Ausgabe von Waffen und Munition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3015"/>
            <a:ext cx="161819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10638" r="2834" b="16963"/>
          <a:stretch/>
        </p:blipFill>
        <p:spPr bwMode="auto">
          <a:xfrm>
            <a:off x="7342424" y="2923093"/>
            <a:ext cx="1801576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P:\kemas\Bildarchiv\2011-02-07 Bilder bei Kemas\Auswahl tiff\IMG_6534.t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248550" y="4066649"/>
            <a:ext cx="720000" cy="10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08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427241" y="123478"/>
            <a:ext cx="330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A5A5A"/>
                </a:solidFill>
              </a:rPr>
              <a:t>Handling von </a:t>
            </a:r>
            <a:r>
              <a:rPr lang="de-DE" dirty="0" smtClean="0">
                <a:solidFill>
                  <a:srgbClr val="5A5A5A"/>
                </a:solidFill>
              </a:rPr>
              <a:t>Waffen – Nutzen</a:t>
            </a:r>
            <a:endParaRPr lang="de-DE" dirty="0">
              <a:solidFill>
                <a:srgbClr val="5A5A5A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67544" y="931468"/>
            <a:ext cx="871296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>
                <a:solidFill>
                  <a:srgbClr val="5A5A5A"/>
                </a:solidFill>
              </a:rPr>
              <a:t>Schnelle Übersicht über den Verbleib der Schusswaffen in der Depotstelle 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>
                <a:solidFill>
                  <a:srgbClr val="5A5A5A"/>
                </a:solidFill>
              </a:rPr>
              <a:t>Berechtigungskonzept sorgt für klare Verantwortlichkeiten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>
                <a:solidFill>
                  <a:srgbClr val="5A5A5A"/>
                </a:solidFill>
              </a:rPr>
              <a:t>Transparenter Einsatznachweis sowie eindeutige Zuordnung von Waffe zu Nutzer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>
                <a:solidFill>
                  <a:srgbClr val="5A5A5A"/>
                </a:solidFill>
              </a:rPr>
              <a:t>Klare und lückenlose Protokollierung </a:t>
            </a:r>
            <a:r>
              <a:rPr lang="de-DE" dirty="0" smtClean="0">
                <a:solidFill>
                  <a:srgbClr val="5A5A5A"/>
                </a:solidFill>
              </a:rPr>
              <a:t>von Entnahme </a:t>
            </a:r>
            <a:r>
              <a:rPr lang="de-DE" dirty="0">
                <a:solidFill>
                  <a:srgbClr val="5A5A5A"/>
                </a:solidFill>
              </a:rPr>
              <a:t>und Rückgabe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>
                <a:solidFill>
                  <a:srgbClr val="5A5A5A"/>
                </a:solidFill>
              </a:rPr>
              <a:t>Erhöhte Sicherheit durch getrennte Aufbewahrung von Waffe und Munition (vom Gesetzgeber vorgeschrieben)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>
                <a:solidFill>
                  <a:srgbClr val="5A5A5A"/>
                </a:solidFill>
              </a:rPr>
              <a:t>Vereinzelung von Kurz- und Langwaffen (vom Gesetzgeber nicht vorgeschrieben)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endParaRPr lang="de-DE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427241" y="123478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A5A5A"/>
                </a:solidFill>
              </a:rPr>
              <a:t>Handling von </a:t>
            </a:r>
            <a:r>
              <a:rPr lang="de-DE" dirty="0" smtClean="0">
                <a:solidFill>
                  <a:srgbClr val="5A5A5A"/>
                </a:solidFill>
              </a:rPr>
              <a:t>Funkgeräten – Herausforderungen</a:t>
            </a:r>
            <a:endParaRPr lang="de-DE" dirty="0">
              <a:solidFill>
                <a:srgbClr val="5A5A5A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67544" y="931468"/>
            <a:ext cx="7632848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Funkgeräte als wichtiges Kommunikationsmittel und „Lebensversicherung“ für Bedienstete</a:t>
            </a:r>
            <a:endParaRPr lang="de-DE" dirty="0">
              <a:solidFill>
                <a:srgbClr val="5A5A5A"/>
              </a:solidFill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Zentrale Ablage von Kommunikationseinrichtungen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„liebloser“ Umgang führt zu Beschädigungen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Schwund </a:t>
            </a:r>
            <a:r>
              <a:rPr lang="de-DE" dirty="0">
                <a:solidFill>
                  <a:srgbClr val="5A5A5A"/>
                </a:solidFill>
              </a:rPr>
              <a:t>von Personennotrufgräten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>
                <a:solidFill>
                  <a:srgbClr val="5A5A5A"/>
                </a:solidFill>
              </a:rPr>
              <a:t>Nachbeschaffungskosten durch Ersetzen von funktionsuntüchtigen Personennotrufgeräten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Wie </a:t>
            </a:r>
            <a:r>
              <a:rPr lang="de-DE" dirty="0">
                <a:solidFill>
                  <a:srgbClr val="5A5A5A"/>
                </a:solidFill>
              </a:rPr>
              <a:t>sind Ursache oder Verursacher festzustellen</a:t>
            </a:r>
            <a:r>
              <a:rPr lang="de-DE" dirty="0" smtClean="0">
                <a:solidFill>
                  <a:srgbClr val="5A5A5A"/>
                </a:solidFill>
              </a:rPr>
              <a:t>?</a:t>
            </a:r>
            <a:endParaRPr lang="de-DE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427241" y="123478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A5A5A"/>
                </a:solidFill>
              </a:rPr>
              <a:t>Handling von </a:t>
            </a:r>
            <a:r>
              <a:rPr lang="de-DE" dirty="0" smtClean="0">
                <a:solidFill>
                  <a:srgbClr val="5A5A5A"/>
                </a:solidFill>
              </a:rPr>
              <a:t>Funkgeräten – Lösung</a:t>
            </a:r>
            <a:endParaRPr lang="de-DE" dirty="0">
              <a:solidFill>
                <a:srgbClr val="5A5A5A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67544" y="931468"/>
            <a:ext cx="604867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Zugriff durch einheitliches Berechtigungskonzept beschränken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Zugriff nur nach Identifikation des Nutzers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Fachanlagen als zentraler Aufbewahrungsort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Integriertes Ladegerät zum Aufladen des PNG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Kombilösung für JVAs (Funkgerät und Zellenschlüssel)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>
                <a:solidFill>
                  <a:srgbClr val="5A5A5A"/>
                </a:solidFill>
              </a:rPr>
              <a:t>Alle Aus- und Rückgaben werden im elektronischen Pfortenbuch automatisch geloggt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/>
          <a:stretch/>
        </p:blipFill>
        <p:spPr bwMode="auto">
          <a:xfrm>
            <a:off x="6732240" y="2715766"/>
            <a:ext cx="2140077" cy="1782516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 descr="Fachanlage prison: Aufbewahrung und kontrollierte Ausgabe von PNA-Geräten und Zellenschlüsseln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31590"/>
            <a:ext cx="2144984" cy="1432224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427241" y="123478"/>
            <a:ext cx="409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A5A5A"/>
                </a:solidFill>
              </a:rPr>
              <a:t>Handling von </a:t>
            </a:r>
            <a:r>
              <a:rPr lang="de-DE" dirty="0" smtClean="0">
                <a:solidFill>
                  <a:srgbClr val="5A5A5A"/>
                </a:solidFill>
              </a:rPr>
              <a:t>Funkgeräten – Workflow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4" name="Picture 4" descr="T:\Vertriebsdokumente_2013\KEMAS Präsentationen\KEMAS Lösungen\Deutsch\Car-Pooling\2015_bfp_Fubo_html_Präsi\2015-07-v02_21_mobility_preasi_resp\images\kreis-7dashboar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33905"/>
            <a:ext cx="9144000" cy="241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 bwMode="auto">
          <a:xfrm>
            <a:off x="323849" y="1690436"/>
            <a:ext cx="120967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PNGs und Schlüssel Depots zuweisen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 bwMode="auto">
          <a:xfrm>
            <a:off x="1533524" y="1834899"/>
            <a:ext cx="1166813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Berechtigungen</a:t>
            </a: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einrichten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14158" r="4193" b="44142"/>
          <a:stretch/>
        </p:blipFill>
        <p:spPr bwMode="auto">
          <a:xfrm>
            <a:off x="5292079" y="2330515"/>
            <a:ext cx="990000" cy="576250"/>
          </a:xfrm>
          <a:prstGeom prst="round2SameRect">
            <a:avLst>
              <a:gd name="adj1" fmla="val 0"/>
              <a:gd name="adj2" fmla="val 0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/>
          <a:srcRect l="6148" t="7161" r="7952" b="7463"/>
          <a:stretch/>
        </p:blipFill>
        <p:spPr bwMode="auto">
          <a:xfrm>
            <a:off x="7740649" y="1909511"/>
            <a:ext cx="1008063" cy="557213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 bwMode="auto">
          <a:xfrm>
            <a:off x="2771774" y="1977774"/>
            <a:ext cx="1214438" cy="3397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Mit Chip, Ausweis o. PIN identifizieren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3986212" y="2122236"/>
            <a:ext cx="1233487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PNG und Schlüssel </a:t>
            </a:r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</a:b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entnehmen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 bwMode="auto">
          <a:xfrm>
            <a:off x="5170487" y="1977774"/>
            <a:ext cx="1233487" cy="2889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Status online</a:t>
            </a:r>
            <a:b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</a:br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einsehen</a:t>
            </a:r>
          </a:p>
          <a:p>
            <a:pPr>
              <a:defRPr/>
            </a:pP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feld 11"/>
          <p:cNvSpPr txBox="1"/>
          <p:nvPr/>
        </p:nvSpPr>
        <p:spPr bwMode="auto">
          <a:xfrm>
            <a:off x="6403974" y="1834899"/>
            <a:ext cx="1233488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Rückgabe und Mitnahmekontrolle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7627937" y="1545974"/>
            <a:ext cx="1233487" cy="3238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Elektronisches Protokoll ablegen</a:t>
            </a:r>
          </a:p>
          <a:p>
            <a:pPr>
              <a:defRPr/>
            </a:pP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2" descr="Fachanlage prison: Aufbewahrung und kontrollierte Ausgabe von PNA-Geräten und Zellenschlüsseln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0"/>
          <a:stretch/>
        </p:blipFill>
        <p:spPr bwMode="auto">
          <a:xfrm>
            <a:off x="4076999" y="2485398"/>
            <a:ext cx="990000" cy="54000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 r="16079"/>
          <a:stretch/>
        </p:blipFill>
        <p:spPr bwMode="auto">
          <a:xfrm>
            <a:off x="408423" y="2122235"/>
            <a:ext cx="990000" cy="534209"/>
          </a:xfrm>
          <a:prstGeom prst="round2SameRect">
            <a:avLst>
              <a:gd name="adj1" fmla="val 0"/>
              <a:gd name="adj2" fmla="val 0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6617" r="6457" b="6648"/>
          <a:stretch/>
        </p:blipFill>
        <p:spPr bwMode="auto">
          <a:xfrm>
            <a:off x="1621930" y="2211710"/>
            <a:ext cx="990000" cy="572603"/>
          </a:xfrm>
          <a:prstGeom prst="round2SameRect">
            <a:avLst>
              <a:gd name="adj1" fmla="val 0"/>
              <a:gd name="adj2" fmla="val 0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3046" r="5847" b="7705"/>
          <a:stretch/>
        </p:blipFill>
        <p:spPr bwMode="auto">
          <a:xfrm>
            <a:off x="6525718" y="2211710"/>
            <a:ext cx="990000" cy="576000"/>
          </a:xfrm>
          <a:prstGeom prst="round2SameRect">
            <a:avLst>
              <a:gd name="adj1" fmla="val 0"/>
              <a:gd name="adj2" fmla="val 0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61" y="2398117"/>
            <a:ext cx="990000" cy="547826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8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427241" y="123478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A5A5A"/>
                </a:solidFill>
              </a:rPr>
              <a:t>Handling von </a:t>
            </a:r>
            <a:r>
              <a:rPr lang="de-DE" dirty="0" smtClean="0">
                <a:solidFill>
                  <a:srgbClr val="5A5A5A"/>
                </a:solidFill>
              </a:rPr>
              <a:t>Funkgeräten – Nutzen</a:t>
            </a:r>
            <a:endParaRPr lang="de-DE" dirty="0">
              <a:solidFill>
                <a:srgbClr val="5A5A5A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67544" y="931468"/>
            <a:ext cx="76328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Geordnete </a:t>
            </a:r>
            <a:r>
              <a:rPr lang="de-DE" dirty="0">
                <a:solidFill>
                  <a:srgbClr val="5A5A5A"/>
                </a:solidFill>
              </a:rPr>
              <a:t>und geschützte Aufbewahrung von PNGs und Funkgeräten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Zugriff </a:t>
            </a:r>
            <a:r>
              <a:rPr lang="de-DE" dirty="0">
                <a:solidFill>
                  <a:srgbClr val="5A5A5A"/>
                </a:solidFill>
              </a:rPr>
              <a:t>nur für berechtigte Personen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Gewährleistung </a:t>
            </a:r>
            <a:r>
              <a:rPr lang="de-DE" dirty="0">
                <a:solidFill>
                  <a:srgbClr val="5A5A5A"/>
                </a:solidFill>
              </a:rPr>
              <a:t>der Einsatzbereitschaft der Funkgeräte durch integrierte Ladeschalen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Sorgsamerer </a:t>
            </a:r>
            <a:r>
              <a:rPr lang="de-DE" dirty="0">
                <a:solidFill>
                  <a:srgbClr val="5A5A5A"/>
                </a:solidFill>
              </a:rPr>
              <a:t>Umgang durch die Mitarbeiter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</a:rPr>
              <a:t>Weniger </a:t>
            </a:r>
            <a:r>
              <a:rPr lang="de-DE" dirty="0">
                <a:solidFill>
                  <a:srgbClr val="5A5A5A"/>
                </a:solidFill>
              </a:rPr>
              <a:t>Schwund  bedeutet geringere Nachbeschaffungskosten</a:t>
            </a:r>
          </a:p>
        </p:txBody>
      </p:sp>
    </p:spTree>
    <p:extLst>
      <p:ext uri="{BB962C8B-B14F-4D97-AF65-F5344CB8AC3E}">
        <p14:creationId xmlns:p14="http://schemas.microsoft.com/office/powerpoint/2010/main" val="34484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427240" y="195486"/>
            <a:ext cx="738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Handling von Werk- und Prüfzeugen - Herausforderungen </a:t>
            </a:r>
            <a:endParaRPr lang="de-DE" sz="1600" dirty="0">
              <a:solidFill>
                <a:srgbClr val="5A5A5A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7240" y="763208"/>
            <a:ext cx="5944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viele Werkzeuge und Arbeitsmittel verwalten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wir?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viel kostet der Nachkauf von Werkzeugen aufgrund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von Schwund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oder Schäden?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Welche Geräte sind gerade von wem in Benutzung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 werden die Werkzeuge aufbewahrt?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Welche Arbeitsmittel werden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intensiv, welche kaum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genutzt?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können wir Mängel zentral dokumentieren und eine schnellstmögliche Instandsetzung der Werkzeuge auslösen?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r="9044"/>
          <a:stretch/>
        </p:blipFill>
        <p:spPr bwMode="auto">
          <a:xfrm>
            <a:off x="6444208" y="1131590"/>
            <a:ext cx="2430270" cy="162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6"/>
          <a:stretch/>
        </p:blipFill>
        <p:spPr bwMode="auto">
          <a:xfrm>
            <a:off x="6444208" y="3111990"/>
            <a:ext cx="2430270" cy="162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372200" y="4732570"/>
            <a:ext cx="2016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Bilder:  © Infineon Technologies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427240" y="195486"/>
            <a:ext cx="738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Handling von Werk- und Prüfzeugen - Lösung</a:t>
            </a:r>
            <a:endParaRPr lang="de-DE" sz="1600" dirty="0">
              <a:solidFill>
                <a:srgbClr val="5A5A5A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3750" y="898375"/>
            <a:ext cx="5948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Bestandsmanagement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RFID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Zugriffsregelung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für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Mitarbeiter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Bedarfsplanung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durch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Buchungsplattform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Self-Service-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Stationen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Übergabe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rund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um die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Uhr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Revisionssicheres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Schlüsselmanagement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(z. B.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Maschinenschlüssel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Werkzeugschränke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Umlaufmengen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Kosten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reduzieren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20069" r="8783" b="10044"/>
          <a:stretch/>
        </p:blipFill>
        <p:spPr bwMode="auto">
          <a:xfrm>
            <a:off x="6444208" y="3003798"/>
            <a:ext cx="2442000" cy="133200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 r="5707"/>
          <a:stretch/>
        </p:blipFill>
        <p:spPr bwMode="auto">
          <a:xfrm>
            <a:off x="6970722" y="937935"/>
            <a:ext cx="1915486" cy="169200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27240" y="195486"/>
            <a:ext cx="738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Handling von Werk- und Prüfzeugen - Workflow</a:t>
            </a:r>
            <a:endParaRPr lang="de-DE" sz="1600" dirty="0">
              <a:solidFill>
                <a:srgbClr val="5A5A5A"/>
              </a:solidFill>
            </a:endParaRPr>
          </a:p>
        </p:txBody>
      </p:sp>
      <p:pic>
        <p:nvPicPr>
          <p:cNvPr id="23" name="Picture 4" descr="T:\Vertriebsdokumente_2013\KEMAS Präsentationen\KEMAS Lösungen\Deutsch\Car-Pooling\2015_bfp_Fubo_html_Präsi\2015-07-v02_21_mobility_preasi_resp\images\kreis-7dashboar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844"/>
            <a:ext cx="9144000" cy="241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 bwMode="auto">
          <a:xfrm>
            <a:off x="323850" y="1730375"/>
            <a:ext cx="1165225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Werkzeug</a:t>
            </a: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reservieren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Textfeld 25"/>
          <p:cNvSpPr txBox="1"/>
          <p:nvPr/>
        </p:nvSpPr>
        <p:spPr bwMode="auto">
          <a:xfrm>
            <a:off x="1533525" y="1874838"/>
            <a:ext cx="12382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Am Terminal</a:t>
            </a: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identifizieren</a:t>
            </a:r>
          </a:p>
        </p:txBody>
      </p:sp>
      <p:sp>
        <p:nvSpPr>
          <p:cNvPr id="30" name="Textfeld 29"/>
          <p:cNvSpPr txBox="1"/>
          <p:nvPr/>
        </p:nvSpPr>
        <p:spPr bwMode="auto">
          <a:xfrm>
            <a:off x="2771775" y="2017713"/>
            <a:ext cx="1214438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Reservierung</a:t>
            </a: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auswählen</a:t>
            </a:r>
          </a:p>
        </p:txBody>
      </p:sp>
      <p:sp>
        <p:nvSpPr>
          <p:cNvPr id="33" name="Textfeld 32"/>
          <p:cNvSpPr txBox="1"/>
          <p:nvPr/>
        </p:nvSpPr>
        <p:spPr bwMode="auto">
          <a:xfrm>
            <a:off x="3986213" y="2162175"/>
            <a:ext cx="1233487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Werkzeug</a:t>
            </a: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entnehmen</a:t>
            </a:r>
          </a:p>
        </p:txBody>
      </p:sp>
      <p:sp>
        <p:nvSpPr>
          <p:cNvPr id="34" name="Textfeld 33"/>
          <p:cNvSpPr txBox="1"/>
          <p:nvPr/>
        </p:nvSpPr>
        <p:spPr bwMode="auto">
          <a:xfrm>
            <a:off x="5170488" y="2017713"/>
            <a:ext cx="13552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Wartungsarbeiten</a:t>
            </a:r>
          </a:p>
          <a:p>
            <a:pPr>
              <a:defRPr/>
            </a:pPr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durchführen</a:t>
            </a:r>
          </a:p>
        </p:txBody>
      </p:sp>
      <p:sp>
        <p:nvSpPr>
          <p:cNvPr id="35" name="Textfeld 34"/>
          <p:cNvSpPr txBox="1"/>
          <p:nvPr/>
        </p:nvSpPr>
        <p:spPr bwMode="auto">
          <a:xfrm>
            <a:off x="6403975" y="1874838"/>
            <a:ext cx="1233488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Werkzeug </a:t>
            </a: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zurückgeben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Textfeld 35"/>
          <p:cNvSpPr txBox="1"/>
          <p:nvPr/>
        </p:nvSpPr>
        <p:spPr bwMode="auto">
          <a:xfrm>
            <a:off x="7627938" y="1585913"/>
            <a:ext cx="13365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Zustand </a:t>
            </a:r>
          </a:p>
          <a:p>
            <a:pPr>
              <a:defRPr/>
            </a:pPr>
            <a:r>
              <a:rPr lang="de-DE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angeben</a:t>
            </a:r>
            <a:endParaRPr lang="de-DE" sz="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7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080" y="2373738"/>
            <a:ext cx="990000" cy="54000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grpSp>
        <p:nvGrpSpPr>
          <p:cNvPr id="38" name="Gruppieren 37"/>
          <p:cNvGrpSpPr/>
          <p:nvPr/>
        </p:nvGrpSpPr>
        <p:grpSpPr>
          <a:xfrm>
            <a:off x="411462" y="2139702"/>
            <a:ext cx="990000" cy="540000"/>
            <a:chOff x="2699792" y="4110316"/>
            <a:chExt cx="990000" cy="540000"/>
          </a:xfrm>
        </p:grpSpPr>
        <p:sp>
          <p:nvSpPr>
            <p:cNvPr id="39" name="Rechteck 38"/>
            <p:cNvSpPr/>
            <p:nvPr/>
          </p:nvSpPr>
          <p:spPr>
            <a:xfrm>
              <a:off x="2699792" y="4110316"/>
              <a:ext cx="990000" cy="54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0" name="Gruppieren 39"/>
            <p:cNvGrpSpPr>
              <a:grpSpLocks noChangeAspect="1"/>
            </p:cNvGrpSpPr>
            <p:nvPr/>
          </p:nvGrpSpPr>
          <p:grpSpPr>
            <a:xfrm>
              <a:off x="2784973" y="4155926"/>
              <a:ext cx="850923" cy="477658"/>
              <a:chOff x="2047875" y="4160793"/>
              <a:chExt cx="1498243" cy="841027"/>
            </a:xfrm>
          </p:grpSpPr>
          <p:pic>
            <p:nvPicPr>
              <p:cNvPr id="41" name="Grafik 40"/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30" t="49598" r="56917" b="31759"/>
              <a:stretch/>
            </p:blipFill>
            <p:spPr bwMode="auto">
              <a:xfrm>
                <a:off x="2047875" y="4160793"/>
                <a:ext cx="723901" cy="84102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2" name="Grafik 41"/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11" t="49656" r="39024" b="31703"/>
              <a:stretch/>
            </p:blipFill>
            <p:spPr bwMode="auto">
              <a:xfrm>
                <a:off x="2595203" y="4160793"/>
                <a:ext cx="950915" cy="84102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 b="-82"/>
          <a:stretch/>
        </p:blipFill>
        <p:spPr bwMode="auto">
          <a:xfrm>
            <a:off x="1637112" y="2306404"/>
            <a:ext cx="990000" cy="54023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7"/>
          <a:srcRect l="585" t="11161" r="43864" b="32396"/>
          <a:stretch/>
        </p:blipFill>
        <p:spPr bwMode="auto">
          <a:xfrm>
            <a:off x="2843808" y="2424141"/>
            <a:ext cx="988176" cy="54000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20069" r="8783" b="10044"/>
          <a:stretch/>
        </p:blipFill>
        <p:spPr bwMode="auto">
          <a:xfrm>
            <a:off x="4077000" y="2520974"/>
            <a:ext cx="990000" cy="54000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b="5263"/>
          <a:stretch/>
        </p:blipFill>
        <p:spPr bwMode="auto">
          <a:xfrm>
            <a:off x="6525719" y="2247774"/>
            <a:ext cx="990000" cy="54000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Grafik 46"/>
          <p:cNvPicPr>
            <a:picLocks/>
          </p:cNvPicPr>
          <p:nvPr/>
        </p:nvPicPr>
        <p:blipFill rotWithShape="1">
          <a:blip r:embed="rId10"/>
          <a:srcRect l="436" t="24607" r="43862" b="7294"/>
          <a:stretch/>
        </p:blipFill>
        <p:spPr bwMode="auto">
          <a:xfrm>
            <a:off x="7740352" y="1959742"/>
            <a:ext cx="990000" cy="54000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713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27240" y="898375"/>
            <a:ext cx="56569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24/7-Verfügbarkeit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Reduzierung der Umlaufmenge durch Sharing und Auslastungsanalysen 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Minimierung von Schwund und Kosten für Neubeschaffung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Kurze Reaktionszeiten durch Mängelerfassung am Automat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Vermeidung von Behinderungen im Arbeitsablauf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Sichere und zentrale Aufbewahrung der Geräte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626" name="Picture 2" descr="https://www.kemas.de/fileadmin/_processed_/csm_app-tools_e1ce7c76c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31589"/>
            <a:ext cx="2158841" cy="202931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22652" r="27475" b="22863"/>
          <a:stretch/>
        </p:blipFill>
        <p:spPr bwMode="auto">
          <a:xfrm>
            <a:off x="6732240" y="3291830"/>
            <a:ext cx="2158841" cy="158417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27240" y="195486"/>
            <a:ext cx="738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Handling von Werk- und Prüfzeugen - Nutzen</a:t>
            </a:r>
            <a:endParaRPr lang="de-DE" sz="16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4375" y="12347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Rezeption – Herausforderungen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66404" y="535556"/>
            <a:ext cx="7963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Wie können unbemannte Werkstore und Eingänge trotzdem als „Ansprechpartner“ für Mitarbeiter, Besucher und Dienstleister fungieren?</a:t>
            </a:r>
          </a:p>
          <a:p>
            <a:pPr marL="273050" indent="-2730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Wie kann Personal von administrativen Aufgaben entlastet werden?</a:t>
            </a:r>
          </a:p>
          <a:p>
            <a:pPr marL="273050" indent="-2730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Wie können benötigte Ressourcen effizient disponiert und personalfrei ausgegeben werden?</a:t>
            </a:r>
          </a:p>
          <a:p>
            <a:pPr marL="273050" indent="-2730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Wie können Prozesse nachweislich dokumentiert werden?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/>
          <a:srcRect t="18760" r="43479" b="35839"/>
          <a:stretch/>
        </p:blipFill>
        <p:spPr bwMode="auto">
          <a:xfrm>
            <a:off x="1954643" y="3147719"/>
            <a:ext cx="5168348" cy="170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87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:\kemas\Bildarchiv\2010-04-13 Fotos Firmengebäude\IMG_4601 Kopi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5832"/>
            <a:ext cx="9144000" cy="3957668"/>
          </a:xfrm>
          <a:prstGeom prst="rect">
            <a:avLst/>
          </a:prstGeom>
          <a:noFill/>
        </p:spPr>
      </p:pic>
      <p:pic>
        <p:nvPicPr>
          <p:cNvPr id="17409" name="Picture 1" descr="L:\kemas\powerPoints\2013-11-07_Agenda_VW\Material\icons symbole png für VW ppt\deutschlandkarte o s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20790"/>
            <a:ext cx="1505728" cy="2019176"/>
          </a:xfrm>
          <a:prstGeom prst="rect">
            <a:avLst/>
          </a:prstGeom>
          <a:noFill/>
        </p:spPr>
      </p:pic>
      <p:pic>
        <p:nvPicPr>
          <p:cNvPr id="17410" name="Picture 2" descr="L:\kemas\powerPoints\2013-11-07_Agenda_VW\Material\icons symbole png für VW ppt\deutschlandkarte sn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4" y="920790"/>
            <a:ext cx="1505728" cy="2019175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2546379" y="905981"/>
            <a:ext cx="53655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Mittelständisches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nternehmen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Standort: Oberlungwitz bei Chemnitz 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Gegründet 1991</a:t>
            </a:r>
          </a:p>
          <a:p>
            <a:pPr>
              <a:lnSpc>
                <a:spcPct val="150000"/>
              </a:lnSpc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Seit 2016 Teil der KEBA Gruppe</a:t>
            </a:r>
          </a:p>
          <a:p>
            <a:pPr>
              <a:lnSpc>
                <a:spcPct val="150000"/>
              </a:lnSpc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100 % Made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Germany</a:t>
            </a:r>
          </a:p>
          <a:p>
            <a:pPr>
              <a:lnSpc>
                <a:spcPct val="150000"/>
              </a:lnSpc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Produktion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Fertigung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nach DIN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- ISO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9001</a:t>
            </a:r>
            <a:endParaRPr lang="de-DE" dirty="0"/>
          </a:p>
        </p:txBody>
      </p:sp>
      <p:sp>
        <p:nvSpPr>
          <p:cNvPr id="6" name="Ellipse 5"/>
          <p:cNvSpPr/>
          <p:nvPr/>
        </p:nvSpPr>
        <p:spPr>
          <a:xfrm>
            <a:off x="1547664" y="2023378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899592" y="2490158"/>
            <a:ext cx="1508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smtClean="0">
                <a:solidFill>
                  <a:srgbClr val="5A5A5A"/>
                </a:solidFill>
              </a:rPr>
              <a:t>Oberlungwitz  | Sachsenring</a:t>
            </a:r>
            <a:endParaRPr lang="de-DE" sz="900">
              <a:solidFill>
                <a:srgbClr val="5A5A5A"/>
              </a:solidFill>
            </a:endParaRPr>
          </a:p>
        </p:txBody>
      </p:sp>
      <p:pic>
        <p:nvPicPr>
          <p:cNvPr id="16385" name="Picture 1" descr="L:\kemas\powerPoints\2013-11-07_Agenda_VW\Material\icons symbole png für VW ppt\deutschlandkarte sn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8978" y="-4191000"/>
            <a:ext cx="1506045" cy="2019600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428596" y="123478"/>
            <a:ext cx="14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Wer wir sind</a:t>
            </a:r>
          </a:p>
        </p:txBody>
      </p:sp>
    </p:spTree>
    <p:extLst>
      <p:ext uri="{BB962C8B-B14F-4D97-AF65-F5344CB8AC3E}">
        <p14:creationId xmlns:p14="http://schemas.microsoft.com/office/powerpoint/2010/main" val="26364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Fotolia_70591208_X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15" y="1643056"/>
            <a:ext cx="2497187" cy="1645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Grafik 12" descr="Fotolia_69095936_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778" y="1640930"/>
            <a:ext cx="2466230" cy="1645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Grafik 13" descr="Fotolia_70910653_X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29" y="1643056"/>
            <a:ext cx="2464523" cy="1645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feld 4"/>
          <p:cNvSpPr txBox="1"/>
          <p:nvPr/>
        </p:nvSpPr>
        <p:spPr>
          <a:xfrm>
            <a:off x="580996" y="3281236"/>
            <a:ext cx="2490806" cy="52322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Zutrittsregelung für Fremdfirmen</a:t>
            </a:r>
            <a:endParaRPr lang="de-DE" sz="1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255163" y="3281236"/>
            <a:ext cx="2457464" cy="52322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Management von Besucherausweisen</a:t>
            </a:r>
            <a:endParaRPr lang="de-DE" sz="1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5967252" y="3281236"/>
            <a:ext cx="2462400" cy="52322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Sharing von Arbeitsmitteln für Mitarbeiter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44375" y="123478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Elektronische Rezeption – Lösung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95936" y="4227934"/>
            <a:ext cx="92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5" action="ppaction://hlinkfile"/>
              </a:rPr>
              <a:t>Video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40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feil nach rechts 5"/>
          <p:cNvSpPr/>
          <p:nvPr/>
        </p:nvSpPr>
        <p:spPr>
          <a:xfrm>
            <a:off x="2302345" y="2213150"/>
            <a:ext cx="2937563" cy="1352258"/>
          </a:xfrm>
          <a:prstGeom prst="rightArrow">
            <a:avLst>
              <a:gd name="adj1" fmla="val 100000"/>
              <a:gd name="adj2" fmla="val 11449"/>
            </a:avLst>
          </a:prstGeom>
          <a:gradFill flip="none" rotWithShape="1">
            <a:gsLst>
              <a:gs pos="0">
                <a:srgbClr val="92D050"/>
              </a:gs>
              <a:gs pos="5000">
                <a:schemeClr val="bg2"/>
              </a:gs>
              <a:gs pos="100000">
                <a:schemeClr val="bg2"/>
              </a:gs>
            </a:gsLst>
            <a:lin ang="0" scaled="0"/>
            <a:tileRect/>
          </a:gradFill>
          <a:ln w="9525" algn="ctr">
            <a:noFill/>
            <a:round/>
            <a:headEnd/>
            <a:tailEnd/>
          </a:ln>
        </p:spPr>
        <p:txBody>
          <a:bodyPr lIns="36000" tIns="36000" rIns="36000" bIns="36000" anchor="t"/>
          <a:lstStyle/>
          <a:p>
            <a:endParaRPr lang="de-D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feil nach rechts 6"/>
          <p:cNvSpPr/>
          <p:nvPr/>
        </p:nvSpPr>
        <p:spPr>
          <a:xfrm>
            <a:off x="2394942" y="3744844"/>
            <a:ext cx="2844967" cy="1275178"/>
          </a:xfrm>
          <a:prstGeom prst="rightArrow">
            <a:avLst>
              <a:gd name="adj1" fmla="val 100000"/>
              <a:gd name="adj2" fmla="val 11523"/>
            </a:avLst>
          </a:prstGeom>
          <a:gradFill flip="none" rotWithShape="1">
            <a:gsLst>
              <a:gs pos="0">
                <a:srgbClr val="0070C0"/>
              </a:gs>
              <a:gs pos="5000">
                <a:schemeClr val="bg2"/>
              </a:gs>
              <a:gs pos="100000">
                <a:schemeClr val="bg2"/>
              </a:gs>
            </a:gsLst>
            <a:lin ang="0" scaled="0"/>
            <a:tileRect/>
          </a:gradFill>
          <a:ln w="9525" algn="ctr">
            <a:noFill/>
            <a:round/>
            <a:headEnd/>
            <a:tailEnd/>
          </a:ln>
        </p:spPr>
        <p:txBody>
          <a:bodyPr lIns="36000" tIns="36000" rIns="36000" bIns="36000" anchor="t"/>
          <a:lstStyle/>
          <a:p>
            <a:endParaRPr lang="de-D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2394943" y="770199"/>
            <a:ext cx="2844966" cy="1293903"/>
          </a:xfrm>
          <a:prstGeom prst="rightArrow">
            <a:avLst>
              <a:gd name="adj1" fmla="val 100000"/>
              <a:gd name="adj2" fmla="val 12329"/>
            </a:avLst>
          </a:prstGeom>
          <a:gradFill flip="none" rotWithShape="1">
            <a:gsLst>
              <a:gs pos="0">
                <a:srgbClr val="FFC000"/>
              </a:gs>
              <a:gs pos="5000">
                <a:schemeClr val="bg2"/>
              </a:gs>
              <a:gs pos="100000">
                <a:schemeClr val="bg2"/>
              </a:gs>
            </a:gsLst>
            <a:lin ang="0" scaled="0"/>
            <a:tileRect/>
          </a:gradFill>
          <a:ln w="9525" algn="ctr">
            <a:noFill/>
            <a:round/>
            <a:headEnd/>
            <a:tailEnd/>
          </a:ln>
        </p:spPr>
        <p:txBody>
          <a:bodyPr lIns="36000" tIns="36000" rIns="36000" bIns="36000" anchor="t"/>
          <a:lstStyle/>
          <a:p>
            <a:endParaRPr lang="de-D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740288"/>
            <a:ext cx="1296144" cy="233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Gleichschenkliges Dreieck 9"/>
          <p:cNvSpPr/>
          <p:nvPr/>
        </p:nvSpPr>
        <p:spPr bwMode="auto">
          <a:xfrm>
            <a:off x="1928293" y="770199"/>
            <a:ext cx="468000" cy="1288898"/>
          </a:xfrm>
          <a:prstGeom prst="triangle">
            <a:avLst>
              <a:gd name="adj" fmla="val 100000"/>
            </a:avLst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ieren 355"/>
          <p:cNvGrpSpPr>
            <a:grpSpLocks noChangeAspect="1"/>
          </p:cNvGrpSpPr>
          <p:nvPr/>
        </p:nvGrpSpPr>
        <p:grpSpPr>
          <a:xfrm>
            <a:off x="1691680" y="1676668"/>
            <a:ext cx="504000" cy="536482"/>
            <a:chOff x="872036" y="5884574"/>
            <a:chExt cx="316850" cy="316850"/>
          </a:xfrm>
        </p:grpSpPr>
        <p:sp>
          <p:nvSpPr>
            <p:cNvPr id="12" name="Ellipse 11"/>
            <p:cNvSpPr/>
            <p:nvPr/>
          </p:nvSpPr>
          <p:spPr>
            <a:xfrm>
              <a:off x="872036" y="5884574"/>
              <a:ext cx="316850" cy="316850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FF99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uppieren 18"/>
            <p:cNvGrpSpPr>
              <a:grpSpLocks/>
            </p:cNvGrpSpPr>
            <p:nvPr/>
          </p:nvGrpSpPr>
          <p:grpSpPr bwMode="auto">
            <a:xfrm>
              <a:off x="911750" y="5991402"/>
              <a:ext cx="264758" cy="103195"/>
              <a:chOff x="2498725" y="1393951"/>
              <a:chExt cx="2606675" cy="1016008"/>
            </a:xfrm>
          </p:grpSpPr>
          <p:pic>
            <p:nvPicPr>
              <p:cNvPr id="14" name="Picture 13">
                <a:hlinkClick r:id="rId4" action="ppaction://hlinkpres?slideindex=1&amp;slidetitle=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</a:blip>
              <a:srcRect r="4402"/>
              <a:stretch>
                <a:fillRect/>
              </a:stretch>
            </p:blipFill>
            <p:spPr bwMode="auto">
              <a:xfrm>
                <a:off x="2498725" y="1444755"/>
                <a:ext cx="473076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feld 14"/>
              <p:cNvSpPr txBox="1"/>
              <p:nvPr/>
            </p:nvSpPr>
            <p:spPr>
              <a:xfrm>
                <a:off x="3048007" y="1393951"/>
                <a:ext cx="2057393" cy="101600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de-DE" sz="800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SEC</a:t>
                </a:r>
                <a:endParaRPr lang="de-DE" sz="8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Gleichschenkliges Dreieck 15"/>
          <p:cNvSpPr/>
          <p:nvPr/>
        </p:nvSpPr>
        <p:spPr bwMode="auto">
          <a:xfrm flipV="1">
            <a:off x="1928293" y="3744844"/>
            <a:ext cx="468000" cy="1275178"/>
          </a:xfrm>
          <a:prstGeom prst="triangle">
            <a:avLst>
              <a:gd name="adj" fmla="val 100000"/>
            </a:avLst>
          </a:prstGeom>
          <a:solidFill>
            <a:srgbClr val="0070C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pieren 361"/>
          <p:cNvGrpSpPr>
            <a:grpSpLocks noChangeAspect="1"/>
          </p:cNvGrpSpPr>
          <p:nvPr/>
        </p:nvGrpSpPr>
        <p:grpSpPr>
          <a:xfrm>
            <a:off x="1691680" y="3619444"/>
            <a:ext cx="504000" cy="536482"/>
            <a:chOff x="1007844" y="6101866"/>
            <a:chExt cx="316850" cy="316850"/>
          </a:xfrm>
        </p:grpSpPr>
        <p:sp>
          <p:nvSpPr>
            <p:cNvPr id="18" name="Ellipse 17"/>
            <p:cNvSpPr/>
            <p:nvPr/>
          </p:nvSpPr>
          <p:spPr>
            <a:xfrm>
              <a:off x="1007844" y="6101866"/>
              <a:ext cx="316850" cy="316850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uppieren 20"/>
            <p:cNvGrpSpPr>
              <a:grpSpLocks/>
            </p:cNvGrpSpPr>
            <p:nvPr/>
          </p:nvGrpSpPr>
          <p:grpSpPr bwMode="auto">
            <a:xfrm>
              <a:off x="1051063" y="6208693"/>
              <a:ext cx="263146" cy="103195"/>
              <a:chOff x="5943600" y="2542701"/>
              <a:chExt cx="2590800" cy="1016008"/>
            </a:xfrm>
          </p:grpSpPr>
          <p:pic>
            <p:nvPicPr>
              <p:cNvPr id="20" name="Picture 15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</a:blip>
              <a:srcRect r="4402"/>
              <a:stretch>
                <a:fillRect/>
              </a:stretch>
            </p:blipFill>
            <p:spPr bwMode="auto">
              <a:xfrm>
                <a:off x="5943600" y="2593505"/>
                <a:ext cx="473075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feld 20"/>
              <p:cNvSpPr txBox="1"/>
              <p:nvPr/>
            </p:nvSpPr>
            <p:spPr>
              <a:xfrm>
                <a:off x="6476999" y="2542701"/>
                <a:ext cx="2057401" cy="101600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de-DE" sz="800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LOG</a:t>
                </a:r>
                <a:endParaRPr lang="de-DE" sz="8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" name="Gleichschenkliges Dreieck 21"/>
          <p:cNvSpPr/>
          <p:nvPr/>
        </p:nvSpPr>
        <p:spPr bwMode="auto">
          <a:xfrm rot="16200000">
            <a:off x="1397496" y="2651349"/>
            <a:ext cx="1344399" cy="468000"/>
          </a:xfrm>
          <a:prstGeom prst="triangle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ieren 367"/>
          <p:cNvGrpSpPr>
            <a:grpSpLocks noChangeAspect="1"/>
          </p:cNvGrpSpPr>
          <p:nvPr/>
        </p:nvGrpSpPr>
        <p:grpSpPr>
          <a:xfrm>
            <a:off x="1691680" y="2671401"/>
            <a:ext cx="532856" cy="536482"/>
            <a:chOff x="1143652" y="5884574"/>
            <a:chExt cx="334992" cy="316850"/>
          </a:xfrm>
        </p:grpSpPr>
        <p:sp>
          <p:nvSpPr>
            <p:cNvPr id="24" name="Ellipse 23"/>
            <p:cNvSpPr/>
            <p:nvPr/>
          </p:nvSpPr>
          <p:spPr>
            <a:xfrm>
              <a:off x="1143652" y="5884574"/>
              <a:ext cx="316850" cy="316850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uppieren 19"/>
            <p:cNvGrpSpPr>
              <a:grpSpLocks/>
            </p:cNvGrpSpPr>
            <p:nvPr/>
          </p:nvGrpSpPr>
          <p:grpSpPr bwMode="auto">
            <a:xfrm>
              <a:off x="1214853" y="5991403"/>
              <a:ext cx="263791" cy="103195"/>
              <a:chOff x="5937250" y="1393961"/>
              <a:chExt cx="2597150" cy="1016005"/>
            </a:xfrm>
          </p:grpSpPr>
          <p:pic>
            <p:nvPicPr>
              <p:cNvPr id="26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</a:blip>
              <a:srcRect r="4402"/>
              <a:stretch>
                <a:fillRect/>
              </a:stretch>
            </p:blipFill>
            <p:spPr bwMode="auto">
              <a:xfrm>
                <a:off x="5937250" y="1454272"/>
                <a:ext cx="463557" cy="895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feld 26"/>
              <p:cNvSpPr txBox="1"/>
              <p:nvPr/>
            </p:nvSpPr>
            <p:spPr>
              <a:xfrm>
                <a:off x="6476988" y="1393961"/>
                <a:ext cx="2057412" cy="1016005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de-DE" sz="800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MOB</a:t>
                </a:r>
                <a:endParaRPr lang="de-DE" sz="8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8" name="Picture 7" descr="http://www.kemas.de/fileadmin/_processed_/csm_apps_sec_winkey_m_7dc260626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4183" y="1521049"/>
            <a:ext cx="404816" cy="380211"/>
          </a:xfrm>
          <a:prstGeom prst="rect">
            <a:avLst/>
          </a:prstGeom>
          <a:noFill/>
        </p:spPr>
      </p:pic>
      <p:pic>
        <p:nvPicPr>
          <p:cNvPr id="29" name="Picture 10" descr="http://www.kemas.de/fileadmin/_processed_/csm_apps_sec_visitor_m_22b080573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51" y="1513739"/>
            <a:ext cx="428628" cy="404958"/>
          </a:xfrm>
          <a:prstGeom prst="rect">
            <a:avLst/>
          </a:prstGeom>
          <a:noFill/>
        </p:spPr>
      </p:pic>
      <p:pic>
        <p:nvPicPr>
          <p:cNvPr id="30" name="Picture 12" descr="http://www.kemas.de/fileadmin/_processed_/csm_apps_mob_carpool_m_cabff4a2d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2998625"/>
            <a:ext cx="428628" cy="402576"/>
          </a:xfrm>
          <a:prstGeom prst="rect">
            <a:avLst/>
          </a:prstGeom>
          <a:noFill/>
        </p:spPr>
      </p:pic>
      <p:pic>
        <p:nvPicPr>
          <p:cNvPr id="31" name="Picture 14" descr="http://www.kemas.de/fileadmin/_processed_/csm_apps_mob_licence_m_a92040fd4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3612" y="2997615"/>
            <a:ext cx="428628" cy="404958"/>
          </a:xfrm>
          <a:prstGeom prst="rect">
            <a:avLst/>
          </a:prstGeom>
          <a:noFill/>
        </p:spPr>
      </p:pic>
      <p:pic>
        <p:nvPicPr>
          <p:cNvPr id="32" name="Picture 16" descr="http://www.kemas.de/fileadmin/_processed_/csm_apps_log_tex_m_ed210c5d8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6670" y="4393944"/>
            <a:ext cx="428628" cy="402576"/>
          </a:xfrm>
          <a:prstGeom prst="rect">
            <a:avLst/>
          </a:prstGeom>
          <a:noFill/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53" y="4401636"/>
            <a:ext cx="427481" cy="402362"/>
          </a:xfrm>
          <a:prstGeom prst="rect">
            <a:avLst/>
          </a:prstGeom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8526" y="798775"/>
            <a:ext cx="721346" cy="122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99324" y="2305408"/>
            <a:ext cx="720895" cy="122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05023" y="3763894"/>
            <a:ext cx="714849" cy="122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Textfeld 56"/>
          <p:cNvSpPr txBox="1"/>
          <p:nvPr/>
        </p:nvSpPr>
        <p:spPr>
          <a:xfrm>
            <a:off x="5436095" y="778450"/>
            <a:ext cx="3457080" cy="1280647"/>
          </a:xfrm>
          <a:prstGeom prst="rect">
            <a:avLst/>
          </a:prstGeom>
          <a:noFill/>
          <a:ln>
            <a:solidFill>
              <a:srgbClr val="FF9B04"/>
            </a:solidFill>
            <a:prstDash val="dash"/>
          </a:ln>
        </p:spPr>
        <p:txBody>
          <a:bodyPr wrap="square" rtlCol="0" anchor="ctr">
            <a:noAutofit/>
          </a:bodyPr>
          <a:lstStyle/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Übergabe von Zutrittsmedien für Dienstleister und Mitarbeiter</a:t>
            </a:r>
          </a:p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Registrierung von Besuchern und Ausgabe von Besucherausweisen</a:t>
            </a:r>
          </a:p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Klares Berechtigungsmanagement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5436097" y="2213150"/>
            <a:ext cx="3457082" cy="1352258"/>
          </a:xfrm>
          <a:prstGeom prst="rect">
            <a:avLst/>
          </a:prstGeom>
          <a:noFill/>
          <a:ln>
            <a:solidFill>
              <a:srgbClr val="92D050"/>
            </a:solidFill>
            <a:prstDash val="dash"/>
          </a:ln>
        </p:spPr>
        <p:txBody>
          <a:bodyPr wrap="square" rtlCol="0" anchor="ctr">
            <a:noAutofit/>
          </a:bodyPr>
          <a:lstStyle/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Buchung und Disposition von Fahrzeugen</a:t>
            </a:r>
          </a:p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Ausgabe von Fahrzeugschlüsseln, -dokumenten oder Navigationsgeräten</a:t>
            </a:r>
          </a:p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Elektronische Führerscheinkontrolle</a:t>
            </a:r>
          </a:p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Informationsdrehscheibe und Statusabfragen (z.B. Parkplatz, Mängel)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5436097" y="3763893"/>
            <a:ext cx="3462014" cy="123481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 anchor="ctr">
            <a:noAutofit/>
          </a:bodyPr>
          <a:lstStyle/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und Übergabe von Spezialwerkzeugen, Messgeräten etc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Intelligente Wäscheausgabeautomaten</a:t>
            </a:r>
          </a:p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Postverteilung</a:t>
            </a:r>
          </a:p>
          <a:p>
            <a:pPr marL="180975" indent="-180975">
              <a:buBlip>
                <a:blip r:embed="rId15"/>
              </a:buBlip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Übergabe von Dokumenten</a:t>
            </a:r>
          </a:p>
        </p:txBody>
      </p:sp>
      <p:cxnSp>
        <p:nvCxnSpPr>
          <p:cNvPr id="68" name="Gerader Verbinder 17"/>
          <p:cNvCxnSpPr/>
          <p:nvPr/>
        </p:nvCxnSpPr>
        <p:spPr bwMode="auto">
          <a:xfrm>
            <a:off x="3635896" y="699542"/>
            <a:ext cx="0" cy="4392488"/>
          </a:xfrm>
          <a:prstGeom prst="line">
            <a:avLst/>
          </a:prstGeom>
          <a:noFill/>
          <a:ln w="15875">
            <a:solidFill>
              <a:schemeClr val="accent5"/>
            </a:solidFill>
            <a:prstDash val="dash"/>
          </a:ln>
          <a:extLst/>
        </p:spPr>
      </p:cxnSp>
      <p:pic>
        <p:nvPicPr>
          <p:cNvPr id="80" name="Grafik 7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33" y="1004356"/>
            <a:ext cx="448337" cy="421087"/>
          </a:xfrm>
          <a:prstGeom prst="rect">
            <a:avLst/>
          </a:prstGeom>
        </p:spPr>
      </p:pic>
      <p:pic>
        <p:nvPicPr>
          <p:cNvPr id="81" name="Grafik 8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63" y="2524211"/>
            <a:ext cx="448337" cy="421087"/>
          </a:xfrm>
          <a:prstGeom prst="rect">
            <a:avLst/>
          </a:prstGeom>
        </p:spPr>
      </p:pic>
      <p:pic>
        <p:nvPicPr>
          <p:cNvPr id="82" name="Grafik 8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33" y="3850403"/>
            <a:ext cx="448337" cy="421087"/>
          </a:xfrm>
          <a:prstGeom prst="rect">
            <a:avLst/>
          </a:prstGeom>
        </p:spPr>
      </p:pic>
      <p:cxnSp>
        <p:nvCxnSpPr>
          <p:cNvPr id="83" name="Gewinkelte Verbindung 82"/>
          <p:cNvCxnSpPr>
            <a:stCxn id="80" idx="2"/>
            <a:endCxn id="29" idx="0"/>
          </p:cNvCxnSpPr>
          <p:nvPr/>
        </p:nvCxnSpPr>
        <p:spPr bwMode="auto">
          <a:xfrm rot="5400000">
            <a:off x="4168486" y="1179723"/>
            <a:ext cx="88296" cy="579737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Gewinkelte Verbindung 83"/>
          <p:cNvCxnSpPr>
            <a:stCxn id="28" idx="0"/>
            <a:endCxn id="80" idx="2"/>
          </p:cNvCxnSpPr>
          <p:nvPr/>
        </p:nvCxnSpPr>
        <p:spPr bwMode="auto">
          <a:xfrm rot="16200000" flipV="1">
            <a:off x="4701744" y="1226201"/>
            <a:ext cx="95606" cy="494089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winkelte Verbindung 84"/>
          <p:cNvCxnSpPr>
            <a:stCxn id="31" idx="0"/>
            <a:endCxn id="81" idx="2"/>
          </p:cNvCxnSpPr>
          <p:nvPr/>
        </p:nvCxnSpPr>
        <p:spPr bwMode="auto">
          <a:xfrm rot="16200000" flipV="1">
            <a:off x="4630521" y="2750210"/>
            <a:ext cx="52317" cy="442494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Gewinkelte Verbindung 85"/>
          <p:cNvCxnSpPr>
            <a:stCxn id="30" idx="0"/>
            <a:endCxn id="81" idx="2"/>
          </p:cNvCxnSpPr>
          <p:nvPr/>
        </p:nvCxnSpPr>
        <p:spPr bwMode="auto">
          <a:xfrm rot="5400000" flipH="1" flipV="1">
            <a:off x="4188166" y="2751359"/>
            <a:ext cx="53327" cy="441206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Gewinkelte Verbindung 116"/>
          <p:cNvCxnSpPr/>
          <p:nvPr/>
        </p:nvCxnSpPr>
        <p:spPr bwMode="auto">
          <a:xfrm rot="16200000" flipV="1">
            <a:off x="4677285" y="4120398"/>
            <a:ext cx="52317" cy="442494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Gewinkelte Verbindung 117"/>
          <p:cNvCxnSpPr/>
          <p:nvPr/>
        </p:nvCxnSpPr>
        <p:spPr bwMode="auto">
          <a:xfrm rot="5400000" flipH="1" flipV="1">
            <a:off x="4234930" y="4121547"/>
            <a:ext cx="53327" cy="441206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" name="Textfeld 119"/>
          <p:cNvSpPr txBox="1"/>
          <p:nvPr/>
        </p:nvSpPr>
        <p:spPr>
          <a:xfrm>
            <a:off x="427241" y="123478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„Elektronische Rezeption“ – Multi-Applikationen</a:t>
            </a:r>
            <a:endParaRPr lang="de-DE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4375" y="12347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Nutzen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6404" y="1069969"/>
            <a:ext cx="796324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Entlastung des Empfangspersonals von Routinetätigkeiten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Zugangsregelung für nicht besetzte Werkseingänge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Elektronische Aus- und Rückgabe von Schlüsseln, Ausweisen und Arbeitsmitteln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Online-Anmeldung von Besuchen und Terminen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Protokollierte, nachweisbare und somit transparente </a:t>
            </a:r>
            <a:r>
              <a:rPr lang="de-DE" dirty="0" err="1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Übergabeprozesse</a:t>
            </a:r>
            <a:endParaRPr lang="de-DE" dirty="0" smtClean="0">
              <a:solidFill>
                <a:srgbClr val="5A5A5A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Einsatz auch außerhalb der Betriebszeiten</a:t>
            </a:r>
          </a:p>
        </p:txBody>
      </p:sp>
    </p:spTree>
    <p:extLst>
      <p:ext uri="{BB962C8B-B14F-4D97-AF65-F5344CB8AC3E}">
        <p14:creationId xmlns:p14="http://schemas.microsoft.com/office/powerpoint/2010/main" val="31615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:\_Bildarchiv\fotolia.de\kemas\Fotolia_16557686_XL.jpg"/>
          <p:cNvPicPr>
            <a:picLocks noChangeAspect="1" noChangeArrowheads="1"/>
          </p:cNvPicPr>
          <p:nvPr/>
        </p:nvPicPr>
        <p:blipFill>
          <a:blip r:embed="rId2" cstate="print"/>
          <a:srcRect r="3991"/>
          <a:stretch>
            <a:fillRect/>
          </a:stretch>
        </p:blipFill>
        <p:spPr bwMode="auto">
          <a:xfrm>
            <a:off x="4211960" y="3343500"/>
            <a:ext cx="2596733" cy="1800000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467544" y="915566"/>
            <a:ext cx="708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5A5A5A"/>
                </a:solidFill>
              </a:rPr>
              <a:t>Verfügbarkeit von Mobilität und effiziente Bewirtschaftung von Fuhrparks</a:t>
            </a:r>
            <a:endParaRPr lang="de-DE">
              <a:solidFill>
                <a:srgbClr val="5A5A5A"/>
              </a:solidFill>
            </a:endParaRPr>
          </a:p>
        </p:txBody>
      </p:sp>
      <p:pic>
        <p:nvPicPr>
          <p:cNvPr id="8" name="Picture 2" descr="P:\kemas\Bildarchiv\2011-02-07 Bilder bei Kemas\Auswahl tiff\jpg\IMG_6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343500"/>
            <a:ext cx="1378125" cy="1800000"/>
          </a:xfrm>
          <a:prstGeom prst="rect">
            <a:avLst/>
          </a:prstGeom>
          <a:noFill/>
        </p:spPr>
      </p:pic>
      <p:pic>
        <p:nvPicPr>
          <p:cNvPr id="9" name="Picture 9" descr="Z:\_Bildarchiv\scx.hu\kemas\837597_57617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43500"/>
            <a:ext cx="2699132" cy="1800000"/>
          </a:xfrm>
          <a:prstGeom prst="rect">
            <a:avLst/>
          </a:prstGeom>
          <a:noFill/>
        </p:spPr>
      </p:pic>
      <p:pic>
        <p:nvPicPr>
          <p:cNvPr id="4102" name="Picture 6" descr="P:\kemas\Bildarchiv\2013-07-08_Kemas_Carpool_EFSK\JPEG\KEM-carpool_IMG_0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3760" y="1428742"/>
            <a:ext cx="2160240" cy="1800000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428596" y="12347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MOBILITY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1656" y="3343500"/>
            <a:ext cx="225234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7"/>
          <a:srcRect r="67544"/>
          <a:stretch>
            <a:fillRect/>
          </a:stretch>
        </p:blipFill>
        <p:spPr bwMode="auto">
          <a:xfrm>
            <a:off x="0" y="1428742"/>
            <a:ext cx="221535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 l="32849" r="34326"/>
          <a:stretch>
            <a:fillRect/>
          </a:stretch>
        </p:blipFill>
        <p:spPr bwMode="auto">
          <a:xfrm>
            <a:off x="2285984" y="1428742"/>
            <a:ext cx="224049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8"/>
          <a:srcRect l="14444"/>
          <a:stretch>
            <a:fillRect/>
          </a:stretch>
        </p:blipFill>
        <p:spPr bwMode="auto">
          <a:xfrm>
            <a:off x="4572000" y="1428742"/>
            <a:ext cx="229174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hteck 3"/>
          <p:cNvSpPr>
            <a:spLocks noChangeArrowheads="1"/>
          </p:cNvSpPr>
          <p:nvPr/>
        </p:nvSpPr>
        <p:spPr bwMode="auto">
          <a:xfrm>
            <a:off x="142876" y="151210"/>
            <a:ext cx="3147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1">
                <a:solidFill>
                  <a:schemeClr val="bg1"/>
                </a:solidFill>
                <a:sym typeface="Wingdings" pitchFamily="2" charset="2"/>
              </a:rPr>
              <a:t>KEMAS Konzept: dezentral</a:t>
            </a:r>
            <a:endParaRPr lang="de-DE" altLang="de-DE" sz="1800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27241" y="123478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Fuhrpark mit Poolfahrzeugen – Herausforderungen</a:t>
            </a:r>
            <a:endParaRPr lang="de-DE" dirty="0">
              <a:solidFill>
                <a:srgbClr val="5A5A5A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67544" y="771550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Optimale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Disposition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und bestmögliche Auslastung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Nachweis über Fahrzeugnutzung (Wer? Wann? Wohin? Warum?)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24/7 Verwaltung und Übergabe der Fahrzeugschlüssel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Ordnungsgemäße Dokumentation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Rückverfolgung von Schäden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Führerscheinkontrolle zur Einhaltung der Halterhaftung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71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hteck 3"/>
          <p:cNvSpPr>
            <a:spLocks noChangeArrowheads="1"/>
          </p:cNvSpPr>
          <p:nvPr/>
        </p:nvSpPr>
        <p:spPr bwMode="auto">
          <a:xfrm>
            <a:off x="142876" y="151210"/>
            <a:ext cx="3147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1">
                <a:solidFill>
                  <a:schemeClr val="bg1"/>
                </a:solidFill>
                <a:sym typeface="Wingdings" pitchFamily="2" charset="2"/>
              </a:rPr>
              <a:t>KEMAS Konzept: dezentral</a:t>
            </a:r>
            <a:endParaRPr lang="de-DE" altLang="de-DE" sz="1800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27241" y="123478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Poolfahrzeugmanagement - Lösung</a:t>
            </a:r>
            <a:endParaRPr lang="de-DE" dirty="0">
              <a:solidFill>
                <a:srgbClr val="5A5A5A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67544" y="771550"/>
            <a:ext cx="590465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Verwaltung Fahrzeugstammdaten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Buchen von Mobilität über Reservierungsplattform (Intranet / Online / am SB-Automaten)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Automatische Disposition nach Optimierungskriterien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Ausfallsteuerung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Abholung und Rückgabe von Fahrzeugschlüsseln, Fahrzeugpapieren etc. am SB-Automaten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Schadenabfrage bei Rückgabe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Elektronisches Fahrtenbuch</a:t>
            </a:r>
          </a:p>
        </p:txBody>
      </p:sp>
      <p:pic>
        <p:nvPicPr>
          <p:cNvPr id="1026" name="Picture 2" descr="Fahrzeugübergabe: Am SB-Automaten können Fahrzeugschlüssel übergeben, Fahrzeuge aber auch direkt gebucht und disponiert werde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058" y="2787774"/>
            <a:ext cx="2160000" cy="19877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Vertriebsdokumente_2013\KEMAS Präsentationen\KEMAS Lösungen\Deutsch\Car-Pooling\2016_html_Präsi_mobility\images\reservierung-funktionsumfang-reservierungsparamet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8535" r="39863" b="48700"/>
          <a:stretch/>
        </p:blipFill>
        <p:spPr bwMode="auto">
          <a:xfrm>
            <a:off x="6738058" y="771550"/>
            <a:ext cx="2160000" cy="173873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272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feld 10"/>
          <p:cNvSpPr txBox="1">
            <a:spLocks noChangeArrowheads="1"/>
          </p:cNvSpPr>
          <p:nvPr/>
        </p:nvSpPr>
        <p:spPr bwMode="auto">
          <a:xfrm>
            <a:off x="427038" y="123825"/>
            <a:ext cx="695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dirty="0" smtClean="0">
                <a:solidFill>
                  <a:srgbClr val="646464"/>
                </a:solidFill>
              </a:rPr>
              <a:t>Poolfahrzeugmanagement – Workflow</a:t>
            </a:r>
            <a:endParaRPr lang="de-DE" altLang="de-DE" dirty="0">
              <a:solidFill>
                <a:srgbClr val="646464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-15876" y="1419224"/>
            <a:ext cx="9159875" cy="2582863"/>
            <a:chOff x="-15876" y="1419224"/>
            <a:chExt cx="9159875" cy="2582863"/>
          </a:xfrm>
        </p:grpSpPr>
        <p:pic>
          <p:nvPicPr>
            <p:cNvPr id="8195" name="Picture 2" descr="C:\Users\FSeltmann\AppData\Local\Microsoft\Windows\INetCache\Content.Outlook\L5EOVRGQ\Ablauf reservierung bis dashboar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57" b="29207"/>
            <a:stretch>
              <a:fillRect/>
            </a:stretch>
          </p:blipFill>
          <p:spPr bwMode="auto">
            <a:xfrm>
              <a:off x="-15876" y="1419224"/>
              <a:ext cx="9159875" cy="2582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hteck 3"/>
            <p:cNvSpPr/>
            <p:nvPr/>
          </p:nvSpPr>
          <p:spPr>
            <a:xfrm>
              <a:off x="397768" y="2116658"/>
              <a:ext cx="990000" cy="540000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1619672" y="2264043"/>
              <a:ext cx="990000" cy="540000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2843808" y="2402560"/>
              <a:ext cx="990000" cy="540000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4069061" y="2496535"/>
              <a:ext cx="990000" cy="540000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5292080" y="2325297"/>
              <a:ext cx="990000" cy="540000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508714" y="2213569"/>
              <a:ext cx="990000" cy="540000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7740352" y="1922652"/>
              <a:ext cx="990000" cy="540000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4069061" y="415592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4" action="ppaction://hlinkfile"/>
              </a:rPr>
              <a:t>Video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805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771550"/>
            <a:ext cx="62646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Permanenter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Überblick über Verfügbarkeit und Auslastung der Poolfahrzeuge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Optimierung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Fahrzeugauslastung und langfristige Kostensenkung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Reduzierung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Dispositionsaufwands durch automatisierte Reservierung und Disposition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Personalfreie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Übergabe der Fahrzeugschlüssel und anderer Ressourcen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Dashboard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Fuhrparkkennzahlen auf einen Blick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Elektronisches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Fahrtenbuch</a:t>
            </a:r>
          </a:p>
        </p:txBody>
      </p:sp>
      <p:sp>
        <p:nvSpPr>
          <p:cNvPr id="4" name="Textfeld 10"/>
          <p:cNvSpPr txBox="1">
            <a:spLocks noChangeArrowheads="1"/>
          </p:cNvSpPr>
          <p:nvPr/>
        </p:nvSpPr>
        <p:spPr bwMode="auto">
          <a:xfrm>
            <a:off x="427038" y="123825"/>
            <a:ext cx="695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dirty="0" smtClean="0">
                <a:solidFill>
                  <a:srgbClr val="646464"/>
                </a:solidFill>
              </a:rPr>
              <a:t>Poolfahrzeugmanagement – Nutzen</a:t>
            </a:r>
            <a:endParaRPr lang="de-DE" altLang="de-DE" dirty="0">
              <a:solidFill>
                <a:srgbClr val="646464"/>
              </a:solidFill>
            </a:endParaRPr>
          </a:p>
        </p:txBody>
      </p:sp>
      <p:pic>
        <p:nvPicPr>
          <p:cNvPr id="5122" name="Picture 2" descr="T:\Vertriebsdokumente_2013\KEMAS Präsentationen\KEMAS Lösungen\Deutsch\Car-Pooling\2016_html_Präsi_mobility\images\reservierung-funktionsumfang-reservierungsansic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71750"/>
            <a:ext cx="2160000" cy="183244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87574"/>
            <a:ext cx="2160000" cy="1215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5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67543" y="627534"/>
            <a:ext cx="509983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Halterhaftung: Prüfung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Original-Führerscheine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aller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Personen notwendig, welche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einer Unternehmung ein Fahrzeug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führen dürfen</a:t>
            </a:r>
            <a:b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(Allgemein empfohlen: zweimal jährlich)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Für Fuhrparkverantwortliche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ist die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manuelle Führerscheinkontrolle </a:t>
            </a:r>
            <a:r>
              <a:rPr lang="de-DE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meist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personal-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zeitaufwendig</a:t>
            </a:r>
          </a:p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bürokratisch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intransparent</a:t>
            </a:r>
          </a:p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fehlerbehaftet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98" name="Picture 2" descr="C:\Users\FSeltmann\Desktop\FS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31790"/>
            <a:ext cx="3240000" cy="131723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3.firmenauto.de/Fuehrerscheinueberpruefung-articleTitle-65d9d576-2201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88" y="843558"/>
            <a:ext cx="3240000" cy="182488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652120" y="4227934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Flottenmanagement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52120" y="2643758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</a:t>
            </a:r>
            <a:r>
              <a:rPr lang="de-DE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FirmenAuto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7241" y="123478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Führerscheinkontrolle – Herausforderungen</a:t>
            </a:r>
            <a:endParaRPr lang="de-DE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428645" y="130716"/>
            <a:ext cx="7000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solidFill>
                  <a:srgbClr val="5A5A5A"/>
                </a:solidFill>
              </a:rPr>
              <a:t>Elektronische Führerscheinkontrolle –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Lösung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467544" y="741549"/>
            <a:ext cx="5715010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Anbringung UHF-RFID-Label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ohne Überdeckung anderer Eintragungen auf dem Führerschein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Label wird </a:t>
            </a:r>
            <a:r>
              <a:rPr lang="de-DE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nicht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beschrieben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Zuordnung Label-ID zu Mitarbeiter und Erfassung Führerscheindaten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Festlegung Kontrollintervalle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elektronische Dokumentation der Führerscheinkontrollen</a:t>
            </a:r>
          </a:p>
          <a:p>
            <a:pPr marL="177800" indent="-1778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Label wird bei Entfernen unbrauchbar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T:\Vertriebsdokumente_2013\KEMAS Präsentationen\KEMAS Lösungen\Deutsch\Car-Pooling\2016_html_Präsi_mobility\images\efsk-funktionsumfang-fuehrerscheindat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29208"/>
          <a:stretch/>
        </p:blipFill>
        <p:spPr bwMode="auto">
          <a:xfrm>
            <a:off x="6732240" y="987574"/>
            <a:ext cx="2160000" cy="207439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FID-Führerscheinlabel: das Label wird an geeigneter Stelle auf den Führerschein aufgebracht und beim Ablösen wieder funktionsunfähi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56202"/>
            <a:ext cx="2160000" cy="139831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078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T:\Vertriebsdokumente_2013\KEMAS Fotos Produkte\Hotweb Graphiken\Objekte im Fach\akt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1888312"/>
            <a:ext cx="1086502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" descr="T:\Vertriebsdokumente_2013\KEMAS Fotos Produkte\Hotweb Graphiken\Objekte im Fach\besuchermanag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9614" y="4214824"/>
            <a:ext cx="1086502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 descr="T:\Vertriebsdokumente_2013\KEMAS Fotos Produkte\Hotweb Graphiken\Objekte im Fach\chemikali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8205" y="4214824"/>
            <a:ext cx="1086502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6" descr="T:\Vertriebsdokumente_2013\KEMAS Fotos Produkte\Hotweb Graphiken\Objekte im Fach\ipho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67094"/>
            <a:ext cx="1086502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19" descr="T:\Vertriebsdokumente_2013\KEMAS Fotos Produkte\Hotweb Graphiken\Objekte im Fach\medikamen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4060" y="3467094"/>
            <a:ext cx="1086502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2" descr="T:\Vertriebsdokumente_2013\KEMAS Fotos Produkte\Hotweb Graphiken\Objekte im Fach\pake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467094"/>
            <a:ext cx="1086502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3" descr="T:\Vertriebsdokumente_2013\KEMAS Fotos Produkte\Hotweb Graphiken\Objekte im Fach\passwport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98185" y="2665407"/>
            <a:ext cx="1086502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uppieren 36"/>
          <p:cNvGrpSpPr/>
          <p:nvPr/>
        </p:nvGrpSpPr>
        <p:grpSpPr>
          <a:xfrm>
            <a:off x="985168" y="1888312"/>
            <a:ext cx="5959218" cy="2938512"/>
            <a:chOff x="985168" y="1888312"/>
            <a:chExt cx="5959218" cy="2938512"/>
          </a:xfrm>
        </p:grpSpPr>
        <p:pic>
          <p:nvPicPr>
            <p:cNvPr id="53" name="Picture 7" descr="T:\Vertriebsdokumente_2013\KEMAS Fotos Produkte\Hotweb Graphiken\Objekte im Fach\brief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43438" y="1888312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9" descr="T:\Vertriebsdokumente_2013\KEMAS Fotos Produkte\Hotweb Graphiken\Objekte im Fach\daten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398185" y="4214824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8" descr="T:\Vertriebsdokumente_2013\KEMAS Fotos Produkte\Hotweb Graphiken\Objekte im Fach\kfz-papiere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85168" y="3467094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21" descr="T:\Vertriebsdokumente_2013\KEMAS Fotos Produkte\Hotweb Graphiken\Objekte im Fach\navigation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857884" y="2665407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24" descr="T:\Vertriebsdokumente_2013\KEMAS Fotos Produkte\Hotweb Graphiken\Objekte im Fach\plaene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99614" y="2665407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8" name="Picture 25" descr="T:\Vertriebsdokumente_2013\KEMAS Fotos Produkte\Hotweb Graphiken\Objekte im Fach\schraubenziehe-tools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9614" y="1888312"/>
            <a:ext cx="1086502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uppieren 38"/>
          <p:cNvGrpSpPr/>
          <p:nvPr/>
        </p:nvGrpSpPr>
        <p:grpSpPr>
          <a:xfrm>
            <a:off x="985168" y="1888312"/>
            <a:ext cx="7173664" cy="2938512"/>
            <a:chOff x="985168" y="1888312"/>
            <a:chExt cx="7173664" cy="2938512"/>
          </a:xfrm>
        </p:grpSpPr>
        <p:pic>
          <p:nvPicPr>
            <p:cNvPr id="50" name="Picture 4" descr="T:\Vertriebsdokumente_2013\KEMAS Fotos Produkte\Hotweb Graphiken\Objekte im Fach\beamer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857884" y="1888312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6" descr="T:\Vertriebsdokumente_2013\KEMAS Fotos Produkte\Hotweb Graphiken\Objekte im Fach\betaeubungsmittel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857884" y="4214824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10" descr="T:\Vertriebsdokumente_2013\KEMAS Fotos Produkte\Hotweb Graphiken\Objekte im Fach\fahrzeugschluessel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199614" y="3467094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11" descr="T:\Vertriebsdokumente_2013\KEMAS Fotos Produkte\Hotweb Graphiken\Objekte im Fach\fuehrerschein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7072330" y="2665407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6" descr="T:\Vertriebsdokumente_2013\KEMAS Fotos Produkte\Hotweb Graphiken\Objekte im Fach\storage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985168" y="2665407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0" name="Picture 27" descr="T:\Vertriebsdokumente_2013\KEMAS Fotos Produkte\Hotweb Graphiken\Objekte im Fach\waffe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85168" y="1888312"/>
            <a:ext cx="1086502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uppieren 37"/>
          <p:cNvGrpSpPr/>
          <p:nvPr/>
        </p:nvGrpSpPr>
        <p:grpSpPr>
          <a:xfrm>
            <a:off x="985168" y="1888312"/>
            <a:ext cx="7173664" cy="2938512"/>
            <a:chOff x="985168" y="1888312"/>
            <a:chExt cx="7173664" cy="2938512"/>
          </a:xfrm>
        </p:grpSpPr>
        <p:pic>
          <p:nvPicPr>
            <p:cNvPr id="49" name="Picture 3" descr="T:\Vertriebsdokumente_2013\KEMAS Fotos Produkte\Hotweb Graphiken\Objekte im Fach\aktenordner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398185" y="1888312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4" descr="T:\Vertriebsdokumente_2013\KEMAS Fotos Produkte\Hotweb Graphiken\Objekte im Fach\geraet-leser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985168" y="4214824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17" descr="T:\Vertriebsdokumente_2013\KEMAS Fotos Produkte\Hotweb Graphiken\Objekte im Fach\key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659313" y="4214824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20" descr="T:\Vertriebsdokumente_2013\KEMAS Fotos Produkte\Hotweb Graphiken\Objekte im Fach\mikroskop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643438" y="2665407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3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7072330" y="3467094"/>
              <a:ext cx="1086502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2" name="Textfeld 71"/>
          <p:cNvSpPr txBox="1"/>
          <p:nvPr/>
        </p:nvSpPr>
        <p:spPr>
          <a:xfrm>
            <a:off x="828776" y="751643"/>
            <a:ext cx="766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5A5A5A"/>
                </a:solidFill>
              </a:rPr>
              <a:t>Entwicklung und </a:t>
            </a:r>
            <a:r>
              <a:rPr lang="de-DE" dirty="0">
                <a:solidFill>
                  <a:srgbClr val="5A5A5A"/>
                </a:solidFill>
              </a:rPr>
              <a:t>Fertigung </a:t>
            </a:r>
            <a:r>
              <a:rPr lang="de-DE" dirty="0" smtClean="0">
                <a:solidFill>
                  <a:srgbClr val="5A5A5A"/>
                </a:solidFill>
              </a:rPr>
              <a:t>intelligenter Übergabesysteme inkl</a:t>
            </a:r>
            <a:r>
              <a:rPr lang="de-DE" dirty="0">
                <a:solidFill>
                  <a:srgbClr val="5A5A5A"/>
                </a:solidFill>
              </a:rPr>
              <a:t>. </a:t>
            </a:r>
            <a:r>
              <a:rPr lang="de-DE" dirty="0" smtClean="0">
                <a:solidFill>
                  <a:srgbClr val="5A5A5A"/>
                </a:solidFill>
              </a:rPr>
              <a:t>Software </a:t>
            </a:r>
            <a:endParaRPr lang="de-DE" dirty="0">
              <a:solidFill>
                <a:srgbClr val="5A5A5A"/>
              </a:solidFill>
            </a:endParaRPr>
          </a:p>
        </p:txBody>
      </p:sp>
      <p:grpSp>
        <p:nvGrpSpPr>
          <p:cNvPr id="76" name="Gruppieren 11"/>
          <p:cNvGrpSpPr/>
          <p:nvPr/>
        </p:nvGrpSpPr>
        <p:grpSpPr>
          <a:xfrm>
            <a:off x="3962827" y="1214539"/>
            <a:ext cx="1335700" cy="461665"/>
            <a:chOff x="3918445" y="2931790"/>
            <a:chExt cx="1335700" cy="461665"/>
          </a:xfrm>
        </p:grpSpPr>
        <p:sp>
          <p:nvSpPr>
            <p:cNvPr id="77" name="Textfeld 76"/>
            <p:cNvSpPr txBox="1"/>
            <p:nvPr/>
          </p:nvSpPr>
          <p:spPr>
            <a:xfrm>
              <a:off x="3918445" y="2931790"/>
              <a:ext cx="1119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A9152D"/>
                  </a:solidFill>
                </a:rPr>
                <a:t>Sharing</a:t>
              </a:r>
              <a:endParaRPr lang="de-DE" sz="2400" dirty="0">
                <a:solidFill>
                  <a:srgbClr val="A9152D"/>
                </a:solidFill>
              </a:endParaRPr>
            </a:p>
          </p:txBody>
        </p:sp>
        <p:pic>
          <p:nvPicPr>
            <p:cNvPr id="78" name="Picture 2" descr="L:\kemas\powerPoints\2013-11-07_Agenda_VW\Material\icons symbole png für VW ppt\rombus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109221" y="3242693"/>
              <a:ext cx="144924" cy="144015"/>
            </a:xfrm>
            <a:prstGeom prst="rect">
              <a:avLst/>
            </a:prstGeom>
            <a:noFill/>
          </p:spPr>
        </p:pic>
      </p:grpSp>
      <p:grpSp>
        <p:nvGrpSpPr>
          <p:cNvPr id="79" name="Gruppieren 10"/>
          <p:cNvGrpSpPr/>
          <p:nvPr/>
        </p:nvGrpSpPr>
        <p:grpSpPr>
          <a:xfrm>
            <a:off x="5563961" y="1207792"/>
            <a:ext cx="1460553" cy="461665"/>
            <a:chOff x="5508104" y="2931790"/>
            <a:chExt cx="1460553" cy="461665"/>
          </a:xfrm>
        </p:grpSpPr>
        <p:sp>
          <p:nvSpPr>
            <p:cNvPr id="80" name="Textfeld 79"/>
            <p:cNvSpPr txBox="1"/>
            <p:nvPr/>
          </p:nvSpPr>
          <p:spPr>
            <a:xfrm>
              <a:off x="5508104" y="2931790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A9152D"/>
                  </a:solidFill>
                </a:rPr>
                <a:t>Handling</a:t>
              </a:r>
              <a:endParaRPr lang="de-DE" sz="2400" dirty="0">
                <a:solidFill>
                  <a:srgbClr val="A9152D"/>
                </a:solidFill>
              </a:endParaRPr>
            </a:p>
          </p:txBody>
        </p:sp>
        <p:pic>
          <p:nvPicPr>
            <p:cNvPr id="81" name="Picture 2" descr="L:\kemas\powerPoints\2013-11-07_Agenda_VW\Material\icons symbole png für VW ppt\rombus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6823733" y="3242693"/>
              <a:ext cx="144924" cy="144015"/>
            </a:xfrm>
            <a:prstGeom prst="rect">
              <a:avLst/>
            </a:prstGeom>
            <a:noFill/>
          </p:spPr>
        </p:pic>
      </p:grpSp>
      <p:sp>
        <p:nvSpPr>
          <p:cNvPr id="40" name="Textfeld 39"/>
          <p:cNvSpPr txBox="1"/>
          <p:nvPr/>
        </p:nvSpPr>
        <p:spPr>
          <a:xfrm>
            <a:off x="453015" y="13071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KEMAS Kernkompetenz</a:t>
            </a:r>
            <a:endParaRPr lang="de-DE" dirty="0">
              <a:solidFill>
                <a:srgbClr val="A9152D"/>
              </a:solidFill>
            </a:endParaRPr>
          </a:p>
        </p:txBody>
      </p:sp>
      <p:grpSp>
        <p:nvGrpSpPr>
          <p:cNvPr id="43" name="Gruppieren 13"/>
          <p:cNvGrpSpPr/>
          <p:nvPr/>
        </p:nvGrpSpPr>
        <p:grpSpPr>
          <a:xfrm>
            <a:off x="2371987" y="1214539"/>
            <a:ext cx="1271319" cy="461665"/>
            <a:chOff x="2339752" y="2931790"/>
            <a:chExt cx="1271319" cy="461665"/>
          </a:xfrm>
        </p:grpSpPr>
        <p:sp>
          <p:nvSpPr>
            <p:cNvPr id="44" name="Textfeld 43"/>
            <p:cNvSpPr txBox="1"/>
            <p:nvPr/>
          </p:nvSpPr>
          <p:spPr>
            <a:xfrm>
              <a:off x="2339752" y="2931790"/>
              <a:ext cx="1108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A9152D"/>
                  </a:solidFill>
                </a:rPr>
                <a:t>Pooling</a:t>
              </a:r>
              <a:endParaRPr lang="de-DE" sz="2400" dirty="0">
                <a:solidFill>
                  <a:srgbClr val="A9152D"/>
                </a:solidFill>
              </a:endParaRPr>
            </a:p>
          </p:txBody>
        </p:sp>
        <p:pic>
          <p:nvPicPr>
            <p:cNvPr id="45" name="Picture 2" descr="L:\kemas\powerPoints\2013-11-07_Agenda_VW\Material\icons symbole png für VW ppt\rombus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66147" y="3242693"/>
              <a:ext cx="144924" cy="14401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339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10"/>
          <p:cNvSpPr txBox="1">
            <a:spLocks noChangeArrowheads="1"/>
          </p:cNvSpPr>
          <p:nvPr/>
        </p:nvSpPr>
        <p:spPr bwMode="auto">
          <a:xfrm>
            <a:off x="427038" y="123825"/>
            <a:ext cx="695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dirty="0" smtClean="0">
                <a:solidFill>
                  <a:srgbClr val="646464"/>
                </a:solidFill>
              </a:rPr>
              <a:t>Elektronische Führerscheinkontrolle – Workflow</a:t>
            </a:r>
            <a:endParaRPr lang="de-DE" altLang="de-DE" dirty="0">
              <a:solidFill>
                <a:srgbClr val="646464"/>
              </a:solidFill>
            </a:endParaRPr>
          </a:p>
        </p:txBody>
      </p:sp>
      <p:pic>
        <p:nvPicPr>
          <p:cNvPr id="9219" name="Picture 2" descr="T:\Vertriebsdokumente_2013\KEMAS Präsentationen\KEMAS Lösungen\Deutsch\Car-Pooling\2015_bfp_Fubo_html_Präsi\2015-07-v02_21_mobility_preasi_resp\images\efsk-funktionsumfang-uebersic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1788"/>
            <a:ext cx="91440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24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1"/>
          <p:cNvSpPr txBox="1">
            <a:spLocks noChangeArrowheads="1"/>
          </p:cNvSpPr>
          <p:nvPr/>
        </p:nvSpPr>
        <p:spPr bwMode="auto">
          <a:xfrm>
            <a:off x="467544" y="771550"/>
            <a:ext cx="5760640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400" indent="-26640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KEMAS" pitchFamily="34" charset="0"/>
              </a:rPr>
              <a:t>Erfüllung Halterhaftung über elektronisches System</a:t>
            </a:r>
          </a:p>
          <a:p>
            <a:pPr marL="266400" indent="-26640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Ordnungsgemäße Dokumentation gegenüber Behörden und Innenrevision</a:t>
            </a:r>
          </a:p>
          <a:p>
            <a:pPr marL="266400" indent="-26640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KEMAS" pitchFamily="34" charset="0"/>
              </a:rPr>
              <a:t>Daten bleiben im Unternehmen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KEMAS" pitchFamily="34" charset="0"/>
                <a:sym typeface="Wingdings" pitchFamily="2" charset="2"/>
              </a:rPr>
              <a:t>da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KEMAS" pitchFamily="34" charset="0"/>
              </a:rPr>
              <a:t>inhouse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KEMAS" pitchFamily="34" charset="0"/>
              </a:rPr>
              <a:t>-Lösung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Times New Roman" charset="0"/>
            </a:endParaRPr>
          </a:p>
          <a:p>
            <a:pPr marL="266400" indent="-26640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KEMAS" pitchFamily="34" charset="0"/>
              </a:rPr>
              <a:t>beliebig viele Prüfintervalle für individuelle Kontrollzeiträume nach Personengruppen</a:t>
            </a:r>
          </a:p>
          <a:p>
            <a:pPr marL="266400" indent="-26640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KEMAS" pitchFamily="34" charset="0"/>
              </a:rPr>
              <a:t>Begrenzung der Protokolle (nach Anzahl und Alter)</a:t>
            </a:r>
          </a:p>
          <a:p>
            <a:pPr marL="266400" indent="-26640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KEMAS" pitchFamily="34" charset="0"/>
              </a:rPr>
              <a:t>Einmalige Investition, keine Folgekosten</a:t>
            </a:r>
          </a:p>
          <a:p>
            <a:pPr marL="266400" indent="-266400">
              <a:lnSpc>
                <a:spcPct val="150000"/>
              </a:lnSpc>
              <a:buBlip>
                <a:blip r:embed="rId3"/>
              </a:buBlip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cs typeface="KEMAS" pitchFamily="34" charset="0"/>
              </a:rPr>
              <a:t>einfache Handhabung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KEMAS" pitchFamily="34" charset="0"/>
              </a:rPr>
              <a:t>und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Aufwandsreduzierung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KEMAS" pitchFamily="34" charset="0"/>
            </a:endParaRPr>
          </a:p>
        </p:txBody>
      </p:sp>
      <p:sp>
        <p:nvSpPr>
          <p:cNvPr id="15363" name="Text Box 13"/>
          <p:cNvSpPr txBox="1">
            <a:spLocks noChangeArrowheads="1"/>
          </p:cNvSpPr>
          <p:nvPr/>
        </p:nvSpPr>
        <p:spPr bwMode="auto">
          <a:xfrm>
            <a:off x="428596" y="142858"/>
            <a:ext cx="7778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Elektronische Führerscheinkontrolle – Nutzen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527" y="811448"/>
            <a:ext cx="2598953" cy="39024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3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67544" y="915566"/>
            <a:ext cx="7943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A5A5A"/>
                </a:solidFill>
              </a:rPr>
              <a:t>W</a:t>
            </a:r>
            <a:r>
              <a:rPr lang="de-DE" dirty="0" smtClean="0">
                <a:solidFill>
                  <a:srgbClr val="5A5A5A"/>
                </a:solidFill>
              </a:rPr>
              <a:t>irtschaftliche Nutzung und bedarfsgerechte Verfügbarkeit von Ressourcen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3076" name="Picture 4" descr="P:\kemas\Bildarchiv\2011-02-07 Bilder bei Kemas\Auswahl tiff\jpg\IMG_6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3500"/>
            <a:ext cx="2520280" cy="1800000"/>
          </a:xfrm>
          <a:prstGeom prst="rect">
            <a:avLst/>
          </a:prstGeom>
          <a:noFill/>
        </p:spPr>
      </p:pic>
      <p:pic>
        <p:nvPicPr>
          <p:cNvPr id="3087" name="Picture 15" descr="Z:\_Bildarchiv\fotolia.de\kemas\Fotolia_51496869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2264" y="1428742"/>
            <a:ext cx="2700000" cy="1800000"/>
          </a:xfrm>
          <a:prstGeom prst="rect">
            <a:avLst/>
          </a:prstGeom>
          <a:noFill/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9397" y="3343500"/>
            <a:ext cx="177460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431396" y="12347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LOGISTICS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67585" name="Picture 1" descr="T:\Vertriebsdokumente_2013\KEMAS Fotos Produkte\Lösungen\übergab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" y="1428742"/>
            <a:ext cx="1097538" cy="1800000"/>
          </a:xfrm>
          <a:prstGeom prst="rect">
            <a:avLst/>
          </a:prstGeom>
          <a:noFill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5118" y="3343500"/>
            <a:ext cx="114433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7"/>
          <a:srcRect l="1845" r="4798"/>
          <a:stretch>
            <a:fillRect/>
          </a:stretch>
        </p:blipFill>
        <p:spPr bwMode="auto">
          <a:xfrm>
            <a:off x="1280224" y="1428742"/>
            <a:ext cx="251930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64803" y="1428742"/>
            <a:ext cx="247919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30574" y="3343500"/>
            <a:ext cx="269868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feld 1"/>
          <p:cNvSpPr txBox="1"/>
          <p:nvPr/>
        </p:nvSpPr>
        <p:spPr>
          <a:xfrm>
            <a:off x="4572000" y="12697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10" action="ppaction://hlinkfile"/>
              </a:rPr>
              <a:t>Video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L:\kemas\powerPoints\2013-11-07_Agenda_VW\Material\Rombus grau 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2811" y="1131590"/>
            <a:ext cx="2505621" cy="2505621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1547664" y="814740"/>
            <a:ext cx="4297074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A9152D"/>
                </a:solidFill>
                <a:latin typeface="Arial" pitchFamily="34" charset="0"/>
                <a:cs typeface="Arial" pitchFamily="34" charset="0"/>
              </a:rPr>
              <a:t>KEMAS texLOG®  </a:t>
            </a:r>
          </a:p>
          <a:p>
            <a:pPr>
              <a:lnSpc>
                <a:spcPct val="200000"/>
              </a:lnSpc>
            </a:pPr>
            <a:r>
              <a:rPr lang="de-DE" dirty="0" smtClean="0">
                <a:solidFill>
                  <a:srgbClr val="646464"/>
                </a:solidFill>
                <a:latin typeface="Arial" pitchFamily="34" charset="0"/>
                <a:cs typeface="Arial" pitchFamily="34" charset="0"/>
              </a:rPr>
              <a:t>» UHF-RFID-basierte Textilmanagement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646464"/>
                </a:solidFill>
                <a:latin typeface="Arial" pitchFamily="34" charset="0"/>
                <a:cs typeface="Arial" pitchFamily="34" charset="0"/>
              </a:rPr>
              <a:t>» Mehr Effizient und Transparenz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920" y="2875151"/>
            <a:ext cx="2350325" cy="170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/>
          <a:srcRect l="6816" r="8749"/>
          <a:stretch/>
        </p:blipFill>
        <p:spPr bwMode="auto">
          <a:xfrm>
            <a:off x="1691680" y="3303430"/>
            <a:ext cx="1597938" cy="126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5"/>
          <a:srcRect r="9126"/>
          <a:stretch/>
        </p:blipFill>
        <p:spPr bwMode="auto">
          <a:xfrm>
            <a:off x="6732240" y="3319256"/>
            <a:ext cx="1719860" cy="126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feld 14"/>
          <p:cNvSpPr txBox="1"/>
          <p:nvPr/>
        </p:nvSpPr>
        <p:spPr>
          <a:xfrm>
            <a:off x="421475" y="123478"/>
            <a:ext cx="228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KEMAS Textillogistik</a:t>
            </a:r>
            <a:endParaRPr lang="de-DE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8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4375" y="123478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KEMAS </a:t>
            </a:r>
            <a:r>
              <a:rPr lang="de-DE" dirty="0" err="1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texLOG</a:t>
            </a: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 – Herausforderungen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7544" y="1153978"/>
            <a:ext cx="796324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Wie hoch ist unser Wäschebestand und was ist der eigentliche Bedarf?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Wie behalten wir die textilen Umlaufmengen im Blick?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Hat der Kunde das Hygienemanagement im Griff?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Wie können die verfügbaren Flächen für das Management von Berufskleidung optimal genutzt werden?</a:t>
            </a:r>
          </a:p>
        </p:txBody>
      </p:sp>
    </p:spTree>
    <p:extLst>
      <p:ext uri="{BB962C8B-B14F-4D97-AF65-F5344CB8AC3E}">
        <p14:creationId xmlns:p14="http://schemas.microsoft.com/office/powerpoint/2010/main" val="16924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4375" y="123478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KEMAS </a:t>
            </a:r>
            <a:r>
              <a:rPr lang="de-DE" dirty="0" err="1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texLOG</a:t>
            </a: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 – Kernkomponenten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6123" y="843558"/>
            <a:ext cx="58940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200000"/>
              </a:lnSpc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UHF-RFID-Kennzeichnung von Textilien</a:t>
            </a:r>
          </a:p>
          <a:p>
            <a:pPr marL="266700" indent="-26670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Software zur textilen Bestandsverwaltung und -logistik</a:t>
            </a:r>
            <a:endParaRPr lang="de-DE" dirty="0" smtClean="0">
              <a:solidFill>
                <a:srgbClr val="5A5A5A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lnSpc>
                <a:spcPct val="200000"/>
              </a:lnSpc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Kopplung von </a:t>
            </a:r>
          </a:p>
          <a:p>
            <a:pPr marL="723900" lvl="1" indent="-26670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Ausgabe- und Rückgabesystemen beim Kunden</a:t>
            </a:r>
          </a:p>
          <a:p>
            <a:pPr marL="723900" lvl="1" indent="-266700">
              <a:lnSpc>
                <a:spcPct val="150000"/>
              </a:lnSpc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mit Erfassungspunkten in der Wäscherei</a:t>
            </a:r>
          </a:p>
          <a:p>
            <a:pPr marL="266700" indent="-266700">
              <a:lnSpc>
                <a:spcPct val="200000"/>
              </a:lnSpc>
              <a:buBlip>
                <a:blip r:embed="rId3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Anbindung an andere Systeme (z.B. ERP-Software)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7452320" y="771550"/>
            <a:ext cx="974909" cy="1296144"/>
            <a:chOff x="827584" y="2787774"/>
            <a:chExt cx="974909" cy="1296144"/>
          </a:xfrm>
        </p:grpSpPr>
        <p:pic>
          <p:nvPicPr>
            <p:cNvPr id="18" name="Picture 2" descr="T:\Vertriebsdokumente_2013\KEMAS Fotos Produkte\Hotweb Graphiken\kasack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997" y="2787774"/>
              <a:ext cx="756084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9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6295671"/>
                </p:ext>
              </p:extLst>
            </p:nvPr>
          </p:nvGraphicFramePr>
          <p:xfrm>
            <a:off x="827584" y="3855539"/>
            <a:ext cx="974909" cy="228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Visio" r:id="rId5" imgW="2098959" imgH="490709" progId="">
                    <p:embed/>
                  </p:oleObj>
                </mc:Choice>
                <mc:Fallback>
                  <p:oleObj name="Visio" r:id="rId5" imgW="2098959" imgH="49070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584" y="3855539"/>
                          <a:ext cx="974909" cy="22837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3" descr="T:\Vertriebsdokumente_2013\KEMAS Fotos Produkte\Hotweb Graphiken\Software\apps log tex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565" y="2398886"/>
            <a:ext cx="1036867" cy="91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>
            <a:grpSpLocks noChangeAspect="1"/>
          </p:cNvGrpSpPr>
          <p:nvPr/>
        </p:nvGrpSpPr>
        <p:grpSpPr>
          <a:xfrm>
            <a:off x="7452320" y="3507854"/>
            <a:ext cx="1036602" cy="1151968"/>
            <a:chOff x="827585" y="267494"/>
            <a:chExt cx="3239474" cy="3600000"/>
          </a:xfrm>
        </p:grpSpPr>
        <p:pic>
          <p:nvPicPr>
            <p:cNvPr id="1038" name="Picture 14" descr="T:\Vertriebsdokumente_2013\KEMAS Fotos Produkte\Hotweb Graphiken\HW_Fachanlage\fachanlagen tex frei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62"/>
            <a:stretch/>
          </p:blipFill>
          <p:spPr bwMode="auto">
            <a:xfrm>
              <a:off x="827585" y="267494"/>
              <a:ext cx="2004326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T:\Vertriebsdokumente_2013\KEMAS Fotos Produkte\Hotweb Graphiken\HW_Fachanlage\fachanlagen tex frei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98"/>
            <a:stretch/>
          </p:blipFill>
          <p:spPr bwMode="auto">
            <a:xfrm>
              <a:off x="2778624" y="267494"/>
              <a:ext cx="1288435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67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:\Vertriebsdokumente_2013\KEMAS Präsentationen\KEMAS Lösungen\Deutsch\KH_MARA\MARA_2\images\ablauf-t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638"/>
            <a:ext cx="9144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27241" y="123478"/>
            <a:ext cx="305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KEMAS texLOG – Workflow</a:t>
            </a:r>
            <a:endParaRPr lang="de-DE" dirty="0">
              <a:solidFill>
                <a:srgbClr val="5A5A5A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131840" y="40086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solidFill>
                  <a:srgbClr val="A9152D"/>
                </a:solidFill>
                <a:hlinkClick r:id="rId4" action="ppaction://hlinkfile"/>
              </a:rPr>
              <a:t>Video Nutzerprozess</a:t>
            </a:r>
            <a:endParaRPr lang="de-DE" u="sng" dirty="0">
              <a:solidFill>
                <a:srgbClr val="A915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3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27241" y="123478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KEMAS texLOG – Raumlösung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32953" b="19686"/>
          <a:stretch/>
        </p:blipFill>
        <p:spPr bwMode="auto">
          <a:xfrm>
            <a:off x="-16349" y="1131590"/>
            <a:ext cx="9144000" cy="252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763688" y="3723878"/>
            <a:ext cx="2922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Zutrittskontrollpunkt (z.B. Drehkreuz)</a:t>
            </a:r>
          </a:p>
          <a:p>
            <a:pPr marL="285750" indent="-285750">
              <a:buBlip>
                <a:blip r:embed="rId4"/>
              </a:buBlip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Betreten des Raums nach Identifikation des Nutzers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08104" y="3753077"/>
            <a:ext cx="2922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UHF-RFID-Personenschleuse als intelligenter Ausgang</a:t>
            </a:r>
          </a:p>
          <a:p>
            <a:pPr marL="285750" indent="-285750">
              <a:buBlip>
                <a:blip r:embed="rId4"/>
              </a:buBlip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Anzahl mitgeführter Textilien wird erfasst</a:t>
            </a:r>
          </a:p>
          <a:p>
            <a:pPr marL="285750" indent="-285750">
              <a:buBlip>
                <a:blip r:embed="rId4"/>
              </a:buBlip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Bestückung des Raums über Personenschleuse</a:t>
            </a:r>
          </a:p>
        </p:txBody>
      </p:sp>
    </p:spTree>
    <p:extLst>
      <p:ext uri="{BB962C8B-B14F-4D97-AF65-F5344CB8AC3E}">
        <p14:creationId xmlns:p14="http://schemas.microsoft.com/office/powerpoint/2010/main" val="1275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27241" y="123478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KEMAS texLOG – Schranklösung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37124" r="78413" b="25899"/>
          <a:stretch/>
        </p:blipFill>
        <p:spPr bwMode="auto">
          <a:xfrm>
            <a:off x="6444208" y="1153203"/>
            <a:ext cx="2130707" cy="252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13921" r="28661" b="14554"/>
          <a:stretch/>
        </p:blipFill>
        <p:spPr bwMode="auto">
          <a:xfrm>
            <a:off x="569045" y="1131590"/>
            <a:ext cx="2813755" cy="252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0" r="25521"/>
          <a:stretch/>
        </p:blipFill>
        <p:spPr bwMode="auto">
          <a:xfrm>
            <a:off x="3819888" y="1131590"/>
            <a:ext cx="2048256" cy="252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97037" y="3676317"/>
            <a:ext cx="2922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Intelligente Ausgabeschränke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731757" y="3681662"/>
            <a:ext cx="2784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UHF-Rückgabeschrank für Wäschesäcke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372200" y="368166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UHF-Rückgabeeinheit für Wäschewagen</a:t>
            </a:r>
          </a:p>
        </p:txBody>
      </p:sp>
    </p:spTree>
    <p:extLst>
      <p:ext uri="{BB962C8B-B14F-4D97-AF65-F5344CB8AC3E}">
        <p14:creationId xmlns:p14="http://schemas.microsoft.com/office/powerpoint/2010/main" val="21205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4375" y="123478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Nutzen für den Endkunden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7544" y="967059"/>
            <a:ext cx="7963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Verfügbarkeit rund um die Uhr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Einfache Bedienerführung für Nutzer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Reduzierung von Schwund und Verlust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Permanente Inventarisierung</a:t>
            </a:r>
            <a:endParaRPr lang="de-DE" dirty="0">
              <a:solidFill>
                <a:srgbClr val="5A5A5A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Überblick über Textilbestand in Echtzeit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Auswertung von aussagekräftigen Nutzungsdaten für Bedarfsoptimierung und Ermittlung von Versorgungskosten</a:t>
            </a:r>
          </a:p>
          <a:p>
            <a:pPr marL="266700" indent="-266700">
              <a:lnSpc>
                <a:spcPct val="15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5A5A5A"/>
                </a:solidFill>
                <a:latin typeface="Arial" pitchFamily="34" charset="0"/>
                <a:cs typeface="Arial" pitchFamily="34" charset="0"/>
              </a:rPr>
              <a:t>Elektronisches Logbuch für Transparenz aller Vorgänge</a:t>
            </a:r>
          </a:p>
        </p:txBody>
      </p:sp>
    </p:spTree>
    <p:extLst>
      <p:ext uri="{BB962C8B-B14F-4D97-AF65-F5344CB8AC3E}">
        <p14:creationId xmlns:p14="http://schemas.microsoft.com/office/powerpoint/2010/main" val="41230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3"/>
          <p:cNvSpPr>
            <a:spLocks noChangeArrowheads="1"/>
          </p:cNvSpPr>
          <p:nvPr/>
        </p:nvSpPr>
        <p:spPr bwMode="auto">
          <a:xfrm>
            <a:off x="449263" y="642924"/>
            <a:ext cx="8248650" cy="87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KEMAS ist seit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25 Jahren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Taktgeber für Innovationen im Bereich 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mitarbeiter-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kundenbedienter Übergabeautomation.</a:t>
            </a:r>
          </a:p>
        </p:txBody>
      </p:sp>
      <p:sp>
        <p:nvSpPr>
          <p:cNvPr id="7" name="Pfeil nach rechts 6"/>
          <p:cNvSpPr/>
          <p:nvPr/>
        </p:nvSpPr>
        <p:spPr>
          <a:xfrm>
            <a:off x="990600" y="4643452"/>
            <a:ext cx="7162800" cy="214314"/>
          </a:xfrm>
          <a:prstGeom prst="rightArrow">
            <a:avLst/>
          </a:prstGeom>
          <a:solidFill>
            <a:srgbClr val="A40000"/>
          </a:solidFill>
          <a:ln>
            <a:solidFill>
              <a:srgbClr val="A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5"/>
          <p:cNvSpPr>
            <a:spLocks noChangeArrowheads="1"/>
          </p:cNvSpPr>
          <p:nvPr/>
        </p:nvSpPr>
        <p:spPr bwMode="auto">
          <a:xfrm>
            <a:off x="3074988" y="1643056"/>
            <a:ext cx="2826415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dirty="0">
                <a:solidFill>
                  <a:srgbClr val="A40000"/>
                </a:solidFill>
              </a:rPr>
              <a:t>KEMAS löst den Prozess:</a:t>
            </a:r>
            <a:endParaRPr lang="de-DE" dirty="0">
              <a:solidFill>
                <a:srgbClr val="A40000"/>
              </a:solidFill>
              <a:cs typeface="Times New Roman" pitchFamily="18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4572000" y="2357436"/>
            <a:ext cx="2071702" cy="1714513"/>
            <a:chOff x="4572000" y="2357436"/>
            <a:chExt cx="2071702" cy="1714513"/>
          </a:xfrm>
        </p:grpSpPr>
        <p:sp>
          <p:nvSpPr>
            <p:cNvPr id="5" name="Ovale Legende 4"/>
            <p:cNvSpPr/>
            <p:nvPr/>
          </p:nvSpPr>
          <p:spPr>
            <a:xfrm>
              <a:off x="4643438" y="3090857"/>
              <a:ext cx="2000264" cy="981092"/>
            </a:xfrm>
            <a:prstGeom prst="wedgeEllipseCallout">
              <a:avLst>
                <a:gd name="adj1" fmla="val 35375"/>
                <a:gd name="adj2" fmla="val 102425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WANN und …</a:t>
              </a:r>
            </a:p>
          </p:txBody>
        </p:sp>
        <p:pic>
          <p:nvPicPr>
            <p:cNvPr id="9" name="Picture 11" descr="C:\Dokumente und Einstellungen\FSeltmann\Lokale Einstellungen\Temporary Internet Files\Content.IE5\F83XCSIU\MC900431586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2357436"/>
              <a:ext cx="784724" cy="784724"/>
            </a:xfrm>
            <a:prstGeom prst="rect">
              <a:avLst/>
            </a:prstGeom>
            <a:noFill/>
            <a:effectLst>
              <a:outerShdw blurRad="635000" dist="50800" dir="5400000" algn="ctr" rotWithShape="0">
                <a:srgbClr val="000000">
                  <a:alpha val="5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</p:pic>
      </p:grpSp>
      <p:grpSp>
        <p:nvGrpSpPr>
          <p:cNvPr id="15" name="Gruppieren 14"/>
          <p:cNvGrpSpPr/>
          <p:nvPr/>
        </p:nvGrpSpPr>
        <p:grpSpPr>
          <a:xfrm>
            <a:off x="2428860" y="2357436"/>
            <a:ext cx="1820878" cy="1933564"/>
            <a:chOff x="2428860" y="2357436"/>
            <a:chExt cx="1820878" cy="1933564"/>
          </a:xfrm>
        </p:grpSpPr>
        <p:sp>
          <p:nvSpPr>
            <p:cNvPr id="4" name="Ovale Legende 3"/>
            <p:cNvSpPr/>
            <p:nvPr/>
          </p:nvSpPr>
          <p:spPr>
            <a:xfrm>
              <a:off x="2714612" y="3143254"/>
              <a:ext cx="1535126" cy="1147746"/>
            </a:xfrm>
            <a:prstGeom prst="wedgeEllipseCallout">
              <a:avLst>
                <a:gd name="adj1" fmla="val -1862"/>
                <a:gd name="adj2" fmla="val 74495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WAS …</a:t>
              </a:r>
            </a:p>
          </p:txBody>
        </p:sp>
        <p:pic>
          <p:nvPicPr>
            <p:cNvPr id="10" name="Picture 18" descr="C:\Dokumente und Einstellungen\FSeltmann\Lokale Einstellungen\Temporary Internet Files\Content.IE5\5BF8VO5C\MC900432593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28860" y="2357436"/>
              <a:ext cx="1079500" cy="1079500"/>
            </a:xfrm>
            <a:prstGeom prst="rect">
              <a:avLst/>
            </a:prstGeom>
            <a:noFill/>
            <a:effectLst>
              <a:outerShdw blurRad="635000" dist="50800" dir="5400000" algn="ctr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8" name="Gruppieren 17"/>
          <p:cNvGrpSpPr/>
          <p:nvPr/>
        </p:nvGrpSpPr>
        <p:grpSpPr>
          <a:xfrm>
            <a:off x="500034" y="1785932"/>
            <a:ext cx="1785966" cy="1566906"/>
            <a:chOff x="500034" y="1785932"/>
            <a:chExt cx="1785966" cy="1566906"/>
          </a:xfrm>
        </p:grpSpPr>
        <p:sp>
          <p:nvSpPr>
            <p:cNvPr id="3" name="Ovale Legende 2"/>
            <p:cNvSpPr/>
            <p:nvPr/>
          </p:nvSpPr>
          <p:spPr>
            <a:xfrm>
              <a:off x="571472" y="2200298"/>
              <a:ext cx="1714528" cy="1152540"/>
            </a:xfrm>
            <a:prstGeom prst="wedgeEllipseCallout">
              <a:avLst>
                <a:gd name="adj1" fmla="val 36686"/>
                <a:gd name="adj2" fmla="val 156164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WER darf …</a:t>
              </a:r>
            </a:p>
          </p:txBody>
        </p:sp>
        <p:pic>
          <p:nvPicPr>
            <p:cNvPr id="11" name="Picture 19" descr="C:\Dokumente und Einstellungen\FSeltmann\Lokale Einstellungen\Temporary Internet Files\Content.IE5\7FOF6O90\MC900442012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0034" y="1785932"/>
              <a:ext cx="884266" cy="884266"/>
            </a:xfrm>
            <a:prstGeom prst="rect">
              <a:avLst/>
            </a:prstGeom>
            <a:noFill/>
            <a:effectLst>
              <a:outerShdw blurRad="635000" dist="50800" dir="5400000" algn="ctr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7" name="Gruppieren 16"/>
          <p:cNvGrpSpPr/>
          <p:nvPr/>
        </p:nvGrpSpPr>
        <p:grpSpPr>
          <a:xfrm>
            <a:off x="6786578" y="2285998"/>
            <a:ext cx="2052622" cy="1204930"/>
            <a:chOff x="6786578" y="2285998"/>
            <a:chExt cx="2052622" cy="1204930"/>
          </a:xfrm>
        </p:grpSpPr>
        <p:sp>
          <p:nvSpPr>
            <p:cNvPr id="6" name="Ovale Legende 5"/>
            <p:cNvSpPr/>
            <p:nvPr/>
          </p:nvSpPr>
          <p:spPr>
            <a:xfrm>
              <a:off x="7286644" y="2500312"/>
              <a:ext cx="1552556" cy="990616"/>
            </a:xfrm>
            <a:prstGeom prst="wedgeEllipseCallout">
              <a:avLst>
                <a:gd name="adj1" fmla="val -28626"/>
                <a:gd name="adj2" fmla="val 157276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50800"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WO nutzen?</a:t>
              </a:r>
            </a:p>
          </p:txBody>
        </p:sp>
        <p:pic>
          <p:nvPicPr>
            <p:cNvPr id="12" name="Picture 22" descr="C:\Dokumente und Einstellungen\FSeltmann\Lokale Einstellungen\Temporary Internet Files\Content.IE5\24AF4UO9\MC900434807[1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86578" y="2285998"/>
              <a:ext cx="779946" cy="779946"/>
            </a:xfrm>
            <a:prstGeom prst="rect">
              <a:avLst/>
            </a:prstGeom>
            <a:noFill/>
            <a:effectLst>
              <a:outerShdw blurRad="635000" dir="8160000" sx="93000" sy="93000" algn="ctr" rotWithShape="0">
                <a:schemeClr val="tx1">
                  <a:alpha val="50000"/>
                </a:scheme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sp>
        <p:nvSpPr>
          <p:cNvPr id="14" name="Textfeld 13"/>
          <p:cNvSpPr txBox="1"/>
          <p:nvPr/>
        </p:nvSpPr>
        <p:spPr>
          <a:xfrm>
            <a:off x="453015" y="130716"/>
            <a:ext cx="188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Was wir machen</a:t>
            </a:r>
            <a:endParaRPr lang="de-DE" dirty="0">
              <a:solidFill>
                <a:srgbClr val="A915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8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427241" y="123478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Integration – Schnittstellen und Datenaustausch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7170" name="Picture 2" descr="T:\Vertriebsdokumente_2013\KEMAS Präsentationen\KEMAS Lösungen\Deutsch\Car-Pooling\2016_html_Präsi_mobility\images\schnittstell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9542"/>
            <a:ext cx="777268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bgerundetes Rechteck 1"/>
          <p:cNvSpPr/>
          <p:nvPr/>
        </p:nvSpPr>
        <p:spPr>
          <a:xfrm>
            <a:off x="6804248" y="771550"/>
            <a:ext cx="1440160" cy="309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/>
          <p:cNvSpPr/>
          <p:nvPr/>
        </p:nvSpPr>
        <p:spPr>
          <a:xfrm>
            <a:off x="6824325" y="1232858"/>
            <a:ext cx="144016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22" descr="http://business-icon.com/highresolution/l_15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23434" r="6620" b="21035"/>
          <a:stretch/>
        </p:blipFill>
        <p:spPr bwMode="auto">
          <a:xfrm>
            <a:off x="6817738" y="832399"/>
            <a:ext cx="277931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icons.iconarchive.com/icons/custom-icon-design/mono-general-1/512/alert-icon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78" y="1264561"/>
            <a:ext cx="321022" cy="32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bgerundetes Rechteck 17"/>
          <p:cNvSpPr/>
          <p:nvPr/>
        </p:nvSpPr>
        <p:spPr>
          <a:xfrm>
            <a:off x="705513" y="2206728"/>
            <a:ext cx="1297682" cy="293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847" y="1709120"/>
            <a:ext cx="1248167" cy="34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bgerundetes Rechteck 20"/>
          <p:cNvSpPr/>
          <p:nvPr/>
        </p:nvSpPr>
        <p:spPr>
          <a:xfrm>
            <a:off x="3923928" y="3588319"/>
            <a:ext cx="1224136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Abgerundetes Rechteck 21"/>
          <p:cNvSpPr/>
          <p:nvPr/>
        </p:nvSpPr>
        <p:spPr>
          <a:xfrm>
            <a:off x="4830772" y="3380546"/>
            <a:ext cx="135632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7110299" y="791036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Zutrittskontrolle</a:t>
            </a:r>
            <a:endParaRPr lang="de-DE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113083" y="1272611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Alarmmelder</a:t>
            </a:r>
            <a:endParaRPr lang="de-DE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6802981" y="2206728"/>
            <a:ext cx="1297682" cy="293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sp>
        <p:nvSpPr>
          <p:cNvPr id="27" name="Textfeld 26"/>
          <p:cNvSpPr txBox="1"/>
          <p:nvPr/>
        </p:nvSpPr>
        <p:spPr>
          <a:xfrm>
            <a:off x="6896333" y="2244858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27584" y="2243303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9" name="Picture 14" descr="C:\Dokumente und Einstellungen\FSeltmann\Lokale Einstellungen\Temporary Internet Files\Content.IE5\5BF8VO5C\MC900433892[1]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40" y="962214"/>
            <a:ext cx="360000" cy="360000"/>
          </a:xfrm>
          <a:prstGeom prst="rect">
            <a:avLst/>
          </a:prstGeom>
          <a:noFill/>
          <a:effectLst>
            <a:outerShdw blurRad="635000" sx="1000" sy="1000" algn="ctr" rotWithShape="0">
              <a:srgbClr val="000000"/>
            </a:outerShdw>
          </a:effectLst>
        </p:spPr>
      </p:pic>
      <p:grpSp>
        <p:nvGrpSpPr>
          <p:cNvPr id="30" name="Gruppieren 30"/>
          <p:cNvGrpSpPr>
            <a:grpSpLocks noChangeAspect="1"/>
          </p:cNvGrpSpPr>
          <p:nvPr/>
        </p:nvGrpSpPr>
        <p:grpSpPr>
          <a:xfrm>
            <a:off x="5366513" y="962214"/>
            <a:ext cx="357615" cy="313392"/>
            <a:chOff x="6540000" y="4648200"/>
            <a:chExt cx="1232400" cy="1080000"/>
          </a:xfrm>
          <a:effectLst>
            <a:outerShdw sx="1000" sy="1000" algn="ctr" rotWithShape="0">
              <a:srgbClr val="000000"/>
            </a:outerShdw>
          </a:effectLst>
        </p:grpSpPr>
        <p:pic>
          <p:nvPicPr>
            <p:cNvPr id="31" name="Picture 22" descr="C:\Dokumente und Einstellungen\FSeltmann\Lokale Einstellungen\Temporary Internet Files\Content.IE5\24AF4UO9\MC900433826[1]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0000" y="4648200"/>
              <a:ext cx="1080000" cy="1080000"/>
            </a:xfrm>
            <a:prstGeom prst="rect">
              <a:avLst/>
            </a:prstGeom>
            <a:noFill/>
            <a:effectLst>
              <a:outerShdw blurRad="635000" dist="50800" dir="5400000" algn="ctr" rotWithShape="0">
                <a:srgbClr val="000000">
                  <a:alpha val="43137"/>
                </a:srgbClr>
              </a:outerShdw>
            </a:effectLst>
          </p:spPr>
        </p:pic>
        <p:grpSp>
          <p:nvGrpSpPr>
            <p:cNvPr id="32" name="Gruppieren 29"/>
            <p:cNvGrpSpPr/>
            <p:nvPr/>
          </p:nvGrpSpPr>
          <p:grpSpPr>
            <a:xfrm>
              <a:off x="6972543" y="4800600"/>
              <a:ext cx="799857" cy="775200"/>
              <a:chOff x="6972543" y="4800600"/>
              <a:chExt cx="799857" cy="775200"/>
            </a:xfrm>
          </p:grpSpPr>
          <p:sp>
            <p:nvSpPr>
              <p:cNvPr id="33" name="Bogen 32"/>
              <p:cNvSpPr/>
              <p:nvPr/>
            </p:nvSpPr>
            <p:spPr>
              <a:xfrm>
                <a:off x="7162800" y="4813800"/>
                <a:ext cx="609600" cy="762000"/>
              </a:xfrm>
              <a:prstGeom prst="arc">
                <a:avLst>
                  <a:gd name="adj1" fmla="val 17992069"/>
                  <a:gd name="adj2" fmla="val 3023840"/>
                </a:avLst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000" dirty="0"/>
              </a:p>
            </p:txBody>
          </p:sp>
          <p:sp>
            <p:nvSpPr>
              <p:cNvPr id="34" name="Bogen 33"/>
              <p:cNvSpPr/>
              <p:nvPr/>
            </p:nvSpPr>
            <p:spPr>
              <a:xfrm>
                <a:off x="6972543" y="4876800"/>
                <a:ext cx="533400" cy="609600"/>
              </a:xfrm>
              <a:prstGeom prst="arc">
                <a:avLst>
                  <a:gd name="adj1" fmla="val 19106589"/>
                  <a:gd name="adj2" fmla="val 2238537"/>
                </a:avLst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5" name="Bogen 34"/>
              <p:cNvSpPr/>
              <p:nvPr/>
            </p:nvSpPr>
            <p:spPr>
              <a:xfrm>
                <a:off x="7010400" y="4800600"/>
                <a:ext cx="609600" cy="762000"/>
              </a:xfrm>
              <a:prstGeom prst="arc">
                <a:avLst>
                  <a:gd name="adj1" fmla="val 18783983"/>
                  <a:gd name="adj2" fmla="val 2269474"/>
                </a:avLst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</p:grpSp>
      <p:grpSp>
        <p:nvGrpSpPr>
          <p:cNvPr id="36" name="Gruppieren 31"/>
          <p:cNvGrpSpPr>
            <a:grpSpLocks noChangeAspect="1"/>
          </p:cNvGrpSpPr>
          <p:nvPr/>
        </p:nvGrpSpPr>
        <p:grpSpPr>
          <a:xfrm>
            <a:off x="5004088" y="937986"/>
            <a:ext cx="360000" cy="360000"/>
            <a:chOff x="6629400" y="3276600"/>
            <a:chExt cx="1080000" cy="1080000"/>
          </a:xfrm>
          <a:effectLst>
            <a:outerShdw sx="1000" sy="1000" algn="ctr" rotWithShape="0">
              <a:srgbClr val="000000"/>
            </a:outerShdw>
          </a:effectLst>
        </p:grpSpPr>
        <p:pic>
          <p:nvPicPr>
            <p:cNvPr id="37" name="Picture 20" descr="C:\Dokumente und Einstellungen\FSeltmann\Lokale Einstellungen\Temporary Internet Files\Content.IE5\24AF4UO9\MC900432645[1]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29400" y="3276600"/>
              <a:ext cx="1080000" cy="1080000"/>
            </a:xfrm>
            <a:prstGeom prst="rect">
              <a:avLst/>
            </a:prstGeom>
            <a:noFill/>
            <a:effectLst>
              <a:outerShdw blurRad="635000" dist="50800" dir="5400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38" name="Rechteck 37"/>
            <p:cNvSpPr/>
            <p:nvPr/>
          </p:nvSpPr>
          <p:spPr>
            <a:xfrm rot="1938363">
              <a:off x="6745011" y="3328317"/>
              <a:ext cx="929100" cy="738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KEMAS"/>
                  <a:cs typeface="KEMAS"/>
                </a:rPr>
                <a:t>@</a:t>
              </a:r>
              <a:endPara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39" name="Picture 22" descr="CSV File Icon 256x256 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03848" y="937986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0" name="Picture 24" descr="XML File Icon 256x256 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35896" y="936010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1" name="Picture 6" descr="C:\Dokumente und Einstellungen\FSeltmann\Lokale Einstellungen\Temporary Internet Files\Content.IE5\4LANO5AV\MC900432614[1]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67944" y="937986"/>
            <a:ext cx="360000" cy="360000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095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123478"/>
            <a:ext cx="455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5A5A5A"/>
                </a:solidFill>
              </a:rPr>
              <a:t>REFERENZEN   Automobil- und Zulieferbranche</a:t>
            </a:r>
            <a:endParaRPr lang="de-DE">
              <a:solidFill>
                <a:srgbClr val="5A5A5A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95536" y="123478"/>
            <a:ext cx="417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5A5A5A"/>
                </a:solidFill>
              </a:rPr>
              <a:t>REFERENZEN   Banken und Versicherungen</a:t>
            </a:r>
            <a:endParaRPr lang="de-DE">
              <a:solidFill>
                <a:srgbClr val="5A5A5A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95536" y="123478"/>
            <a:ext cx="238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5A5A5A"/>
                </a:solidFill>
              </a:rPr>
              <a:t>REFERENZEN   Industrie</a:t>
            </a:r>
            <a:endParaRPr lang="de-DE">
              <a:solidFill>
                <a:srgbClr val="5A5A5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95536" y="123478"/>
            <a:ext cx="587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5A5A5A"/>
                </a:solidFill>
              </a:rPr>
              <a:t>REFERENZEN   Kommunen, Stadtwerke und Energieversorger</a:t>
            </a:r>
            <a:endParaRPr lang="de-DE">
              <a:solidFill>
                <a:srgbClr val="5A5A5A"/>
              </a:solidFill>
            </a:endParaRPr>
          </a:p>
        </p:txBody>
      </p:sp>
      <p:pic>
        <p:nvPicPr>
          <p:cNvPr id="28674" name="Picture 2" descr="L:\kemas\powerPoints\2013-11-07_Agenda_VW\Material\icons symbole png für VW ppt\referenz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63225"/>
            <a:ext cx="8532440" cy="4084789"/>
          </a:xfrm>
          <a:prstGeom prst="rect">
            <a:avLst/>
          </a:prstGeom>
          <a:noFill/>
        </p:spPr>
      </p:pic>
      <p:sp>
        <p:nvSpPr>
          <p:cNvPr id="30" name="Rechteck 29"/>
          <p:cNvSpPr/>
          <p:nvPr/>
        </p:nvSpPr>
        <p:spPr>
          <a:xfrm>
            <a:off x="395536" y="771550"/>
            <a:ext cx="41402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1000144" y="791563"/>
            <a:ext cx="835552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2051720" y="771550"/>
            <a:ext cx="41402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2681772" y="771550"/>
            <a:ext cx="73810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2753780" y="1347614"/>
            <a:ext cx="59408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1961681" y="1362335"/>
            <a:ext cx="59408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220208" y="1319769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1043608" y="1347614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2699792" y="1851670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1980735" y="1867878"/>
            <a:ext cx="59408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239262" y="1825312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1062662" y="1853157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/>
          <p:cNvSpPr/>
          <p:nvPr/>
        </p:nvSpPr>
        <p:spPr>
          <a:xfrm>
            <a:off x="2707190" y="2350332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/>
          <p:cNvSpPr/>
          <p:nvPr/>
        </p:nvSpPr>
        <p:spPr>
          <a:xfrm>
            <a:off x="1988133" y="2366540"/>
            <a:ext cx="59408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/>
          <p:cNvSpPr/>
          <p:nvPr/>
        </p:nvSpPr>
        <p:spPr>
          <a:xfrm>
            <a:off x="246660" y="2323974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/>
          <p:cNvSpPr/>
          <p:nvPr/>
        </p:nvSpPr>
        <p:spPr>
          <a:xfrm>
            <a:off x="1070060" y="2351819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/>
          <p:cNvSpPr/>
          <p:nvPr/>
        </p:nvSpPr>
        <p:spPr>
          <a:xfrm>
            <a:off x="2699792" y="2931790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/>
          <p:cNvSpPr/>
          <p:nvPr/>
        </p:nvSpPr>
        <p:spPr>
          <a:xfrm>
            <a:off x="1867467" y="3462755"/>
            <a:ext cx="82541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/>
          <p:cNvSpPr/>
          <p:nvPr/>
        </p:nvSpPr>
        <p:spPr>
          <a:xfrm>
            <a:off x="225447" y="3486501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 48"/>
          <p:cNvSpPr/>
          <p:nvPr/>
        </p:nvSpPr>
        <p:spPr>
          <a:xfrm>
            <a:off x="1048847" y="3514346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1852097" y="2918892"/>
            <a:ext cx="82541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210077" y="2942638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/>
          <p:cNvSpPr/>
          <p:nvPr/>
        </p:nvSpPr>
        <p:spPr>
          <a:xfrm>
            <a:off x="1033477" y="2970483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/>
          <p:cNvSpPr/>
          <p:nvPr/>
        </p:nvSpPr>
        <p:spPr>
          <a:xfrm>
            <a:off x="1871672" y="4005274"/>
            <a:ext cx="82541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hteck 53"/>
          <p:cNvSpPr/>
          <p:nvPr/>
        </p:nvSpPr>
        <p:spPr>
          <a:xfrm>
            <a:off x="229652" y="4029020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hteck 54"/>
          <p:cNvSpPr/>
          <p:nvPr/>
        </p:nvSpPr>
        <p:spPr>
          <a:xfrm>
            <a:off x="1053052" y="4056865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/>
          <p:cNvSpPr/>
          <p:nvPr/>
        </p:nvSpPr>
        <p:spPr>
          <a:xfrm>
            <a:off x="1897071" y="4576484"/>
            <a:ext cx="82541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/>
          <p:cNvSpPr/>
          <p:nvPr/>
        </p:nvSpPr>
        <p:spPr>
          <a:xfrm>
            <a:off x="255051" y="4600230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hteck 57"/>
          <p:cNvSpPr/>
          <p:nvPr/>
        </p:nvSpPr>
        <p:spPr>
          <a:xfrm>
            <a:off x="1078451" y="4628075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hteck 58"/>
          <p:cNvSpPr/>
          <p:nvPr/>
        </p:nvSpPr>
        <p:spPr>
          <a:xfrm>
            <a:off x="8172400" y="770210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/>
          <p:cNvSpPr/>
          <p:nvPr/>
        </p:nvSpPr>
        <p:spPr>
          <a:xfrm>
            <a:off x="5364088" y="770210"/>
            <a:ext cx="82541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hteck 60"/>
          <p:cNvSpPr/>
          <p:nvPr/>
        </p:nvSpPr>
        <p:spPr>
          <a:xfrm>
            <a:off x="3588116" y="770210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61"/>
          <p:cNvSpPr/>
          <p:nvPr/>
        </p:nvSpPr>
        <p:spPr>
          <a:xfrm>
            <a:off x="4499992" y="770210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/>
          <p:cNvSpPr/>
          <p:nvPr/>
        </p:nvSpPr>
        <p:spPr>
          <a:xfrm>
            <a:off x="7221484" y="770210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/>
          <p:cNvSpPr/>
          <p:nvPr/>
        </p:nvSpPr>
        <p:spPr>
          <a:xfrm>
            <a:off x="6338337" y="770210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Rechteck 64"/>
          <p:cNvSpPr/>
          <p:nvPr/>
        </p:nvSpPr>
        <p:spPr>
          <a:xfrm>
            <a:off x="8132166" y="1323932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5323854" y="1323932"/>
            <a:ext cx="82541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hteck 66"/>
          <p:cNvSpPr/>
          <p:nvPr/>
        </p:nvSpPr>
        <p:spPr>
          <a:xfrm>
            <a:off x="3547882" y="1323932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/>
        </p:nvSpPr>
        <p:spPr>
          <a:xfrm>
            <a:off x="4459758" y="1323932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Rechteck 68"/>
          <p:cNvSpPr/>
          <p:nvPr/>
        </p:nvSpPr>
        <p:spPr>
          <a:xfrm>
            <a:off x="7181250" y="1323932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Rechteck 69"/>
          <p:cNvSpPr/>
          <p:nvPr/>
        </p:nvSpPr>
        <p:spPr>
          <a:xfrm>
            <a:off x="6298103" y="1323932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echteck 70"/>
          <p:cNvSpPr/>
          <p:nvPr/>
        </p:nvSpPr>
        <p:spPr>
          <a:xfrm>
            <a:off x="8158116" y="1845359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 71"/>
          <p:cNvSpPr/>
          <p:nvPr/>
        </p:nvSpPr>
        <p:spPr>
          <a:xfrm>
            <a:off x="5349804" y="1845359"/>
            <a:ext cx="82541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3573832" y="1845359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hteck 73"/>
          <p:cNvSpPr/>
          <p:nvPr/>
        </p:nvSpPr>
        <p:spPr>
          <a:xfrm>
            <a:off x="4485708" y="1845359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Rechteck 74"/>
          <p:cNvSpPr/>
          <p:nvPr/>
        </p:nvSpPr>
        <p:spPr>
          <a:xfrm>
            <a:off x="7207200" y="1845359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Rechteck 75"/>
          <p:cNvSpPr/>
          <p:nvPr/>
        </p:nvSpPr>
        <p:spPr>
          <a:xfrm>
            <a:off x="6324053" y="1845359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/>
          <p:cNvSpPr/>
          <p:nvPr/>
        </p:nvSpPr>
        <p:spPr>
          <a:xfrm>
            <a:off x="8114176" y="2378967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Rechteck 77"/>
          <p:cNvSpPr/>
          <p:nvPr/>
        </p:nvSpPr>
        <p:spPr>
          <a:xfrm>
            <a:off x="5305864" y="2378967"/>
            <a:ext cx="82541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Rechteck 78"/>
          <p:cNvSpPr/>
          <p:nvPr/>
        </p:nvSpPr>
        <p:spPr>
          <a:xfrm>
            <a:off x="3529892" y="2378967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/>
          <p:cNvSpPr/>
          <p:nvPr/>
        </p:nvSpPr>
        <p:spPr>
          <a:xfrm>
            <a:off x="4441768" y="2378967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Rechteck 80"/>
          <p:cNvSpPr/>
          <p:nvPr/>
        </p:nvSpPr>
        <p:spPr>
          <a:xfrm>
            <a:off x="7163260" y="2378967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Rechteck 81"/>
          <p:cNvSpPr/>
          <p:nvPr/>
        </p:nvSpPr>
        <p:spPr>
          <a:xfrm>
            <a:off x="6280113" y="2378967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Rechteck 83"/>
          <p:cNvSpPr/>
          <p:nvPr/>
        </p:nvSpPr>
        <p:spPr>
          <a:xfrm>
            <a:off x="5363053" y="2903576"/>
            <a:ext cx="82541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Rechteck 84"/>
          <p:cNvSpPr/>
          <p:nvPr/>
        </p:nvSpPr>
        <p:spPr>
          <a:xfrm>
            <a:off x="3587081" y="2903576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Rechteck 85"/>
          <p:cNvSpPr/>
          <p:nvPr/>
        </p:nvSpPr>
        <p:spPr>
          <a:xfrm>
            <a:off x="4498957" y="2903576"/>
            <a:ext cx="83601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Rechteck 87"/>
          <p:cNvSpPr/>
          <p:nvPr/>
        </p:nvSpPr>
        <p:spPr>
          <a:xfrm>
            <a:off x="6337302" y="2903576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Rechteck 89"/>
          <p:cNvSpPr/>
          <p:nvPr/>
        </p:nvSpPr>
        <p:spPr>
          <a:xfrm>
            <a:off x="3534670" y="4014750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Rechteck 90"/>
          <p:cNvSpPr/>
          <p:nvPr/>
        </p:nvSpPr>
        <p:spPr>
          <a:xfrm>
            <a:off x="4446546" y="4014750"/>
            <a:ext cx="83601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Rechteck 91"/>
          <p:cNvSpPr/>
          <p:nvPr/>
        </p:nvSpPr>
        <p:spPr>
          <a:xfrm>
            <a:off x="6318776" y="3475311"/>
            <a:ext cx="720080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Rechteck 92"/>
          <p:cNvSpPr/>
          <p:nvPr/>
        </p:nvSpPr>
        <p:spPr>
          <a:xfrm>
            <a:off x="5407011" y="3465595"/>
            <a:ext cx="825418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Rechteck 93"/>
          <p:cNvSpPr/>
          <p:nvPr/>
        </p:nvSpPr>
        <p:spPr>
          <a:xfrm>
            <a:off x="3631039" y="3465595"/>
            <a:ext cx="76777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Rechteck 94"/>
          <p:cNvSpPr/>
          <p:nvPr/>
        </p:nvSpPr>
        <p:spPr>
          <a:xfrm>
            <a:off x="4542915" y="3465595"/>
            <a:ext cx="836014" cy="48065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Textfeld 95"/>
          <p:cNvSpPr txBox="1"/>
          <p:nvPr/>
        </p:nvSpPr>
        <p:spPr>
          <a:xfrm>
            <a:off x="395536" y="123478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5A5A5A"/>
                </a:solidFill>
              </a:rPr>
              <a:t>REFERENZEN</a:t>
            </a:r>
            <a:endParaRPr lang="de-DE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7500"/>
                            </p:stCondLst>
                            <p:childTnLst>
                              <p:par>
                                <p:cTn id="2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2" grpId="0"/>
      <p:bldP spid="22" grpId="1"/>
      <p:bldP spid="23" grpId="0"/>
      <p:bldP spid="23" grpId="1"/>
      <p:bldP spid="24" grpId="0"/>
      <p:bldP spid="24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453015" y="114186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KEMAS CI-Kundenbeispiele</a:t>
            </a:r>
            <a:endParaRPr lang="de-DE" dirty="0">
              <a:solidFill>
                <a:srgbClr val="A9152D"/>
              </a:solidFill>
            </a:endParaRPr>
          </a:p>
        </p:txBody>
      </p:sp>
      <p:pic>
        <p:nvPicPr>
          <p:cNvPr id="1027" name="Picture 3" descr="C:\Users\SOffizier\AppData\Local\Microsoft\Windows\INetCache\Content.Outlook\UZKG750Z\Transuran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7" y="748200"/>
            <a:ext cx="2224021" cy="16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ffizier\AppData\Local\Microsoft\Windows\INetCache\Content.Outlook\UZKG750Z\Sixt_Toulo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48200"/>
            <a:ext cx="1887580" cy="189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Offizier\AppData\Local\Microsoft\Windows\INetCache\Content.Outlook\UZKG750Z\ERT  I-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8" t="16282" r="38861" b="18464"/>
          <a:stretch/>
        </p:blipFill>
        <p:spPr bwMode="auto">
          <a:xfrm>
            <a:off x="5473935" y="748200"/>
            <a:ext cx="1728192" cy="222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Offizier\AppData\Local\Microsoft\Windows\INetCache\Content.Outlook\UZKG750Z\Daimler_Ulm_neugestaltung_1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31123" r="5967" b="3333"/>
          <a:stretch/>
        </p:blipFill>
        <p:spPr bwMode="auto">
          <a:xfrm>
            <a:off x="3520592" y="3219822"/>
            <a:ext cx="3236690" cy="16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Offizier\AppData\Local\Microsoft\Windows\INetCache\Content.Outlook\UZKG750Z\WDR Studio Münster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" b="14291"/>
          <a:stretch/>
        </p:blipFill>
        <p:spPr bwMode="auto">
          <a:xfrm>
            <a:off x="548036" y="2571750"/>
            <a:ext cx="2116593" cy="23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0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3"/>
          <p:cNvSpPr>
            <a:spLocks noChangeArrowheads="1"/>
          </p:cNvSpPr>
          <p:nvPr/>
        </p:nvSpPr>
        <p:spPr bwMode="auto">
          <a:xfrm>
            <a:off x="395536" y="627534"/>
            <a:ext cx="7056784" cy="443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A40000"/>
                </a:solidFill>
              </a:rPr>
              <a:t>Prozessorientierte Lösungen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de-DE" dirty="0">
                <a:solidFill>
                  <a:srgbClr val="A40000"/>
                </a:solidFill>
              </a:rPr>
              <a:t>Ganzheitliche </a:t>
            </a:r>
            <a:r>
              <a:rPr lang="de-DE" dirty="0" smtClean="0">
                <a:solidFill>
                  <a:srgbClr val="A40000"/>
                </a:solidFill>
              </a:rPr>
              <a:t>Projektbetrachtung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de-DE" dirty="0">
                <a:solidFill>
                  <a:srgbClr val="A40000"/>
                </a:solidFill>
              </a:rPr>
              <a:t>Alles aus einer </a:t>
            </a:r>
            <a:r>
              <a:rPr lang="de-DE" dirty="0" smtClean="0">
                <a:solidFill>
                  <a:srgbClr val="A40000"/>
                </a:solidFill>
              </a:rPr>
              <a:t>Hand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de-DE" dirty="0">
                <a:solidFill>
                  <a:srgbClr val="A40000"/>
                </a:solidFill>
                <a:cs typeface="KEMAS" pitchFamily="34" charset="0"/>
              </a:rPr>
              <a:t>Einbindung aktuellster </a:t>
            </a:r>
            <a:r>
              <a:rPr lang="de-DE" dirty="0" smtClean="0">
                <a:solidFill>
                  <a:srgbClr val="A40000"/>
                </a:solidFill>
                <a:cs typeface="KEMAS" pitchFamily="34" charset="0"/>
              </a:rPr>
              <a:t>Technologien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de-DE" dirty="0">
                <a:solidFill>
                  <a:srgbClr val="A40000"/>
                </a:solidFill>
              </a:rPr>
              <a:t>Nachhaltigkeit für Kunden durch Erweiterbarkeit der Lösung, </a:t>
            </a:r>
            <a:r>
              <a:rPr lang="de-DE" dirty="0" smtClean="0">
                <a:solidFill>
                  <a:srgbClr val="A40000"/>
                </a:solidFill>
              </a:rPr>
              <a:t>technische </a:t>
            </a:r>
            <a:r>
              <a:rPr lang="de-DE" dirty="0">
                <a:solidFill>
                  <a:srgbClr val="A40000"/>
                </a:solidFill>
              </a:rPr>
              <a:t>Betreuung und </a:t>
            </a:r>
            <a:r>
              <a:rPr lang="de-DE" dirty="0" smtClean="0">
                <a:solidFill>
                  <a:srgbClr val="A40000"/>
                </a:solidFill>
              </a:rPr>
              <a:t>Support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de-DE" dirty="0" smtClean="0">
                <a:solidFill>
                  <a:srgbClr val="A40000"/>
                </a:solidFill>
              </a:rPr>
              <a:t>Qualität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de-DE" dirty="0">
                <a:solidFill>
                  <a:srgbClr val="A40000"/>
                </a:solidFill>
              </a:rPr>
              <a:t>Marktführer mit 25-jähriger </a:t>
            </a:r>
            <a:r>
              <a:rPr lang="de-DE" dirty="0" smtClean="0">
                <a:solidFill>
                  <a:srgbClr val="A40000"/>
                </a:solidFill>
              </a:rPr>
              <a:t>Erfahrung</a:t>
            </a:r>
            <a:endParaRPr lang="de-DE" dirty="0">
              <a:solidFill>
                <a:srgbClr val="A4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3015" y="114186"/>
            <a:ext cx="2804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Was KEMAS auszeichnet</a:t>
            </a:r>
            <a:endParaRPr lang="de-DE" dirty="0">
              <a:solidFill>
                <a:srgbClr val="A915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483768" y="2314973"/>
            <a:ext cx="4340930" cy="53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Vielen Dank für Ihre Aufmerksamkeit! 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3" name="Gruppieren 2"/>
          <p:cNvGrpSpPr>
            <a:grpSpLocks noChangeAspect="1"/>
          </p:cNvGrpSpPr>
          <p:nvPr/>
        </p:nvGrpSpPr>
        <p:grpSpPr>
          <a:xfrm>
            <a:off x="1763688" y="987574"/>
            <a:ext cx="5849173" cy="3299757"/>
            <a:chOff x="2357422" y="2708920"/>
            <a:chExt cx="4429156" cy="2577468"/>
          </a:xfrm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hteck 23"/>
            <p:cNvSpPr/>
            <p:nvPr/>
          </p:nvSpPr>
          <p:spPr>
            <a:xfrm>
              <a:off x="2357422" y="2708920"/>
              <a:ext cx="4318498" cy="1363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2357422" y="4060713"/>
              <a:ext cx="4322239" cy="12256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Picture 12" descr="S:\Übergabe\Vertrieb\PLeistner\logo-kemas-technologies-1000rgb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51729" y="2896744"/>
              <a:ext cx="1440887" cy="608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feld 26"/>
            <p:cNvSpPr txBox="1"/>
            <p:nvPr/>
          </p:nvSpPr>
          <p:spPr>
            <a:xfrm>
              <a:off x="4658390" y="2965739"/>
              <a:ext cx="1697901" cy="1097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de-DE" sz="1000" b="1" dirty="0" smtClean="0">
                  <a:latin typeface="Arial" pitchFamily="34" charset="0"/>
                  <a:cs typeface="Arial" pitchFamily="34" charset="0"/>
                </a:rPr>
                <a:t>KEMAS GmbH</a:t>
              </a:r>
            </a:p>
            <a:p>
              <a:pPr>
                <a:spcBef>
                  <a:spcPts val="300"/>
                </a:spcBef>
              </a:pPr>
              <a:r>
                <a:rPr lang="de-DE" sz="1000" b="1" dirty="0" err="1" smtClean="0">
                  <a:latin typeface="Arial" pitchFamily="34" charset="0"/>
                  <a:cs typeface="Arial" pitchFamily="34" charset="0"/>
                </a:rPr>
                <a:t>Wüstenbrander</a:t>
              </a:r>
              <a:r>
                <a:rPr lang="de-DE" sz="1000" b="1" dirty="0" smtClean="0">
                  <a:latin typeface="Arial" pitchFamily="34" charset="0"/>
                  <a:cs typeface="Arial" pitchFamily="34" charset="0"/>
                </a:rPr>
                <a:t> Straße  9</a:t>
              </a:r>
            </a:p>
            <a:p>
              <a:pPr>
                <a:spcBef>
                  <a:spcPts val="300"/>
                </a:spcBef>
              </a:pPr>
              <a:r>
                <a:rPr lang="de-DE" sz="1000" b="1" dirty="0" smtClean="0">
                  <a:latin typeface="Arial" pitchFamily="34" charset="0"/>
                  <a:cs typeface="Arial" pitchFamily="34" charset="0"/>
                </a:rPr>
                <a:t>09353 </a:t>
              </a:r>
              <a:r>
                <a:rPr lang="de-DE" sz="1000" b="1" dirty="0" err="1" smtClean="0">
                  <a:latin typeface="Arial" pitchFamily="34" charset="0"/>
                  <a:cs typeface="Arial" pitchFamily="34" charset="0"/>
                </a:rPr>
                <a:t>Oberlungwitz</a:t>
              </a:r>
              <a:endParaRPr lang="de-DE" sz="1000" b="1" dirty="0" smtClean="0"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ts val="300"/>
                </a:spcBef>
              </a:pPr>
              <a:r>
                <a:rPr lang="de-DE" sz="1000" b="1" dirty="0" smtClean="0">
                  <a:latin typeface="Arial" pitchFamily="34" charset="0"/>
                  <a:cs typeface="Arial" pitchFamily="34" charset="0"/>
                </a:rPr>
                <a:t>GERMANY</a:t>
              </a:r>
              <a:endParaRPr lang="de-DE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2616593" y="4162056"/>
              <a:ext cx="2026846" cy="46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Silke Offizier</a:t>
              </a:r>
            </a:p>
            <a:p>
              <a:pPr>
                <a:spcBef>
                  <a:spcPts val="300"/>
                </a:spcBef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Vertriebsbereichsleiterin</a:t>
              </a:r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58390" y="4162056"/>
              <a:ext cx="2128188" cy="61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tabLst>
                  <a:tab pos="357188" algn="l"/>
                </a:tabLst>
              </a:pPr>
              <a:r>
                <a:rPr lang="de-DE" sz="10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mob</a:t>
              </a:r>
              <a:r>
                <a:rPr lang="de-DE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	+49  173 6485755</a:t>
              </a:r>
            </a:p>
            <a:p>
              <a:pPr>
                <a:spcBef>
                  <a:spcPts val="300"/>
                </a:spcBef>
                <a:tabLst>
                  <a:tab pos="357188" algn="l"/>
                </a:tabLst>
              </a:pPr>
              <a:r>
                <a:rPr lang="de-DE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fax:	+49  3723 69 44 44 </a:t>
              </a:r>
              <a:r>
                <a:rPr lang="de-DE" sz="1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de-DE" sz="1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s.offizier@kemas.de</a:t>
              </a:r>
            </a:p>
            <a:p>
              <a:pPr>
                <a:spcBef>
                  <a:spcPts val="300"/>
                </a:spcBef>
                <a:tabLst>
                  <a:tab pos="357188" algn="l"/>
                </a:tabLst>
              </a:pPr>
              <a:r>
                <a:rPr lang="de-DE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www.kemas.de	</a:t>
              </a:r>
              <a:endParaRPr lang="de-DE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" name="Grafik 29" descr="KEMAS_Logo.png"/>
            <p:cNvPicPr>
              <a:picLocks noChangeAspect="1"/>
            </p:cNvPicPr>
            <p:nvPr/>
          </p:nvPicPr>
          <p:blipFill>
            <a:blip r:embed="rId3" cstate="print"/>
            <a:srcRect l="52688"/>
            <a:stretch>
              <a:fillRect/>
            </a:stretch>
          </p:blipFill>
          <p:spPr>
            <a:xfrm>
              <a:off x="2357422" y="3716150"/>
              <a:ext cx="339737" cy="712009"/>
            </a:xfrm>
            <a:prstGeom prst="rect">
              <a:avLst/>
            </a:prstGeom>
          </p:spPr>
        </p:pic>
      </p:grpSp>
      <p:sp>
        <p:nvSpPr>
          <p:cNvPr id="31" name="Rechteck 30"/>
          <p:cNvSpPr/>
          <p:nvPr/>
        </p:nvSpPr>
        <p:spPr>
          <a:xfrm>
            <a:off x="0" y="107139"/>
            <a:ext cx="4572000" cy="321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Visitenkarte</a:t>
            </a:r>
            <a:endParaRPr lang="de-DE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1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:\kemas\Renderings\2012-06-04 Universum Messe\Kemas universe11 rombus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627534"/>
            <a:ext cx="3767969" cy="39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/>
        </p:nvSpPr>
        <p:spPr>
          <a:xfrm>
            <a:off x="6358806" y="875728"/>
            <a:ext cx="2520280" cy="35283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3486253" y="875728"/>
            <a:ext cx="2520280" cy="35283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538101" y="875728"/>
            <a:ext cx="2520280" cy="35283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21475" y="12347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KEMAS Geschäftsfelder</a:t>
            </a:r>
            <a:endParaRPr lang="de-DE" dirty="0">
              <a:solidFill>
                <a:srgbClr val="5A5A5A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658264" y="875728"/>
            <a:ext cx="2250000" cy="1307679"/>
            <a:chOff x="15615" y="1195728"/>
            <a:chExt cx="2250000" cy="1307679"/>
          </a:xfrm>
        </p:grpSpPr>
        <p:sp>
          <p:nvSpPr>
            <p:cNvPr id="17" name="Textfeld 16"/>
            <p:cNvSpPr txBox="1"/>
            <p:nvPr/>
          </p:nvSpPr>
          <p:spPr bwMode="auto">
            <a:xfrm>
              <a:off x="15615" y="1195728"/>
              <a:ext cx="2250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20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SECURITY</a:t>
              </a:r>
              <a:endPara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7" name="Picture 2" descr="https://www.kemas.de/fileadmin/_processed_/csm_GF_Security_ohneBalken_cd9fcb56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15" y="1603407"/>
              <a:ext cx="225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ieren 2"/>
          <p:cNvGrpSpPr/>
          <p:nvPr/>
        </p:nvGrpSpPr>
        <p:grpSpPr>
          <a:xfrm>
            <a:off x="3649946" y="875728"/>
            <a:ext cx="2192894" cy="1312504"/>
            <a:chOff x="6876256" y="1608451"/>
            <a:chExt cx="2192894" cy="1312504"/>
          </a:xfrm>
        </p:grpSpPr>
        <p:sp>
          <p:nvSpPr>
            <p:cNvPr id="20" name="Textfeld 19"/>
            <p:cNvSpPr txBox="1"/>
            <p:nvPr/>
          </p:nvSpPr>
          <p:spPr bwMode="auto">
            <a:xfrm>
              <a:off x="6876256" y="1608451"/>
              <a:ext cx="21928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20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MOBILITY</a:t>
              </a:r>
              <a:endPara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1" name="Picture 4" descr="https://www.kemas.de/fileadmin/_processed_/csm_GF_Mobility_ohneBalken_4f9b5f86a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2020955"/>
              <a:ext cx="2192894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pieren 4"/>
          <p:cNvGrpSpPr/>
          <p:nvPr/>
        </p:nvGrpSpPr>
        <p:grpSpPr>
          <a:xfrm>
            <a:off x="6546986" y="906469"/>
            <a:ext cx="2143921" cy="1281305"/>
            <a:chOff x="6516216" y="3700347"/>
            <a:chExt cx="2143921" cy="1281305"/>
          </a:xfrm>
        </p:grpSpPr>
        <p:sp>
          <p:nvSpPr>
            <p:cNvPr id="23" name="Textfeld 22"/>
            <p:cNvSpPr txBox="1"/>
            <p:nvPr/>
          </p:nvSpPr>
          <p:spPr bwMode="auto">
            <a:xfrm>
              <a:off x="6516216" y="3700347"/>
              <a:ext cx="21439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20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LOGISTICS</a:t>
              </a:r>
              <a:endPara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2" name="Picture 6" descr="https://www.kemas.de/fileadmin/_processed_/csm_GF_Logistics_ohneBalken_e358a4eccf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4081652"/>
              <a:ext cx="2143921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T:\Vertriebsdokumente_2013\KEMAS Fotos Produkte\Hotweb Graphiken\Virtuelle Fachanlage\KEM app Waffen Muni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64" y="3013592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Vertriebsdokumente_2013\KEMAS Fotos Produkte\Hotweb Graphiken\Virtuelle Fachanlage\KEM app Arbeits- und Pruefmitt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167" y="2284376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Vertriebsdokumente_2013\KEMAS Fotos Produkte\Hotweb Graphiken\Virtuelle Fachanlage\KEM app Besuch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15" y="2303352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T:\Vertriebsdokumente_2013\KEMAS Fotos Produkte\Hotweb Graphiken\Virtuelle Fachanlage\KEM app elek fuehrerscheinkontroll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82" y="2286700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:\Vertriebsdokumente_2013\KEMAS Fotos Produkte\Hotweb Graphiken\Virtuelle Fachanlage\KEM app Fahrzeugschlüsselhandling im Autohande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94" y="2290810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:\Vertriebsdokumente_2013\KEMAS Fotos Produkte\Hotweb Graphiken\Virtuelle Fachanlage\KEM app Fahrzeugschlüsselmanagement  für Poolfahrzeug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46" y="2293512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:\Vertriebsdokumente_2013\KEMAS Fotos Produkte\Hotweb Graphiken\Virtuelle Fachanlage\KEM app kommunikati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06" y="2302559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T:\Vertriebsdokumente_2013\KEMAS Fotos Produkte\Hotweb Graphiken\Virtuelle Fachanlage\KEM app Pos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86" y="2977871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:\Vertriebsdokumente_2013\KEMAS Fotos Produkte\Hotweb Graphiken\Virtuelle Fachanlage\KEM app schluessel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64" y="2286700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T:\Vertriebsdokumente_2013\KEMAS Fotos Produkte\Hotweb Graphiken\Virtuelle Fachanlage\KEM app Substanze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876" y="2284376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:\Vertriebsdokumente_2013\KEMAS Fotos Produkte\Hotweb Graphiken\Virtuelle Fachanlage\KEM app tex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86" y="2290810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T:\Vertriebsdokumente_2013\KEMAS Fotos Produkte\Hotweb Graphiken\Virtuelle Fachanlage\KEM app Arbeits- und Pruefmitt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15" y="3004235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 descr="T:\Vertriebsdokumente_2013\KEMAS Fotos Produkte\Hotweb Graphiken\Virtuelle Fachanlage\KEM app Pos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06" y="3004235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1" descr="T:\Vertriebsdokumente_2013\KEMAS Fotos Produkte\Hotweb Graphiken\Virtuelle Fachanlage\KEM app Substanze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64" y="3720112"/>
            <a:ext cx="61755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443691" y="4404120"/>
            <a:ext cx="2793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Blip>
                <a:blip r:embed="rId17"/>
              </a:buBlip>
            </a:pPr>
            <a:r>
              <a:rPr lang="de-DE" sz="1200" dirty="0">
                <a:solidFill>
                  <a:srgbClr val="5A5A5A"/>
                </a:solidFill>
              </a:rPr>
              <a:t>Sichere Zugriffsregelung </a:t>
            </a:r>
            <a:endParaRPr lang="de-DE" sz="1200" dirty="0" smtClean="0">
              <a:solidFill>
                <a:srgbClr val="5A5A5A"/>
              </a:solidFill>
            </a:endParaRPr>
          </a:p>
          <a:p>
            <a:pPr marL="171450" indent="-171450">
              <a:buBlip>
                <a:blip r:embed="rId17"/>
              </a:buBlip>
            </a:pPr>
            <a:r>
              <a:rPr lang="de-DE" sz="1200" dirty="0" smtClean="0">
                <a:solidFill>
                  <a:srgbClr val="5A5A5A"/>
                </a:solidFill>
              </a:rPr>
              <a:t>Verwahrung materieller </a:t>
            </a:r>
            <a:r>
              <a:rPr lang="de-DE" sz="1200" dirty="0">
                <a:solidFill>
                  <a:srgbClr val="5A5A5A"/>
                </a:solidFill>
              </a:rPr>
              <a:t>Ressourcen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3396478" y="4414341"/>
            <a:ext cx="271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Blip>
                <a:blip r:embed="rId17"/>
              </a:buBlip>
            </a:pPr>
            <a:r>
              <a:rPr lang="de-DE" sz="1200" dirty="0">
                <a:solidFill>
                  <a:srgbClr val="5A5A5A"/>
                </a:solidFill>
              </a:rPr>
              <a:t>Verfügbarkeit von Mobilität </a:t>
            </a:r>
            <a:endParaRPr lang="de-DE" sz="1200" dirty="0" smtClean="0">
              <a:solidFill>
                <a:srgbClr val="5A5A5A"/>
              </a:solidFill>
            </a:endParaRPr>
          </a:p>
          <a:p>
            <a:pPr marL="171450" indent="-171450">
              <a:buBlip>
                <a:blip r:embed="rId17"/>
              </a:buBlip>
            </a:pPr>
            <a:r>
              <a:rPr lang="de-DE" sz="1200" dirty="0" smtClean="0">
                <a:solidFill>
                  <a:srgbClr val="5A5A5A"/>
                </a:solidFill>
              </a:rPr>
              <a:t>Effiziente Fuhrparkbewirtschaftung</a:t>
            </a:r>
            <a:endParaRPr lang="de-DE" sz="1200" dirty="0">
              <a:solidFill>
                <a:srgbClr val="5A5A5A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262945" y="4402138"/>
            <a:ext cx="2412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Blip>
                <a:blip r:embed="rId17"/>
              </a:buBlip>
            </a:pPr>
            <a:r>
              <a:rPr lang="de-DE" sz="1200" dirty="0">
                <a:solidFill>
                  <a:srgbClr val="5A5A5A"/>
                </a:solidFill>
              </a:rPr>
              <a:t>Wirtschaftliche Nutzung </a:t>
            </a:r>
            <a:endParaRPr lang="de-DE" sz="1200" dirty="0" smtClean="0">
              <a:solidFill>
                <a:srgbClr val="5A5A5A"/>
              </a:solidFill>
            </a:endParaRPr>
          </a:p>
          <a:p>
            <a:pPr marL="171450" indent="-171450">
              <a:buBlip>
                <a:blip r:embed="rId17"/>
              </a:buBlip>
            </a:pPr>
            <a:r>
              <a:rPr lang="de-DE" sz="1200" dirty="0">
                <a:solidFill>
                  <a:srgbClr val="5A5A5A"/>
                </a:solidFill>
              </a:rPr>
              <a:t>B</a:t>
            </a:r>
            <a:r>
              <a:rPr lang="de-DE" sz="1200" dirty="0" smtClean="0">
                <a:solidFill>
                  <a:srgbClr val="5A5A5A"/>
                </a:solidFill>
              </a:rPr>
              <a:t>edarfsgerechte Verfügbarkeit</a:t>
            </a:r>
            <a:endParaRPr lang="de-DE" sz="12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3724038"/>
            <a:ext cx="9144000" cy="144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27241" y="12347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Hardware – Modulares System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5140" name="Picture 20" descr="T:\Vertriebsdokumente_2013\KEMAS Fotos Produkte\Hotweb Fotos\Fotos rund\box-lap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1948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T:\Vertriebsdokumente_2013\KEMAS Fotos Produkte\Hotweb Fotos\Fotos rund\box-rfid-autoschluessel-steck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926" y="394022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T:\Vertriebsdokumente_2013\KEMAS Fotos Produkte\Hotweb Fotos\Fotos rund\box-zylinder-schluess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48" y="3942773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T:\Vertriebsdokumente_2013\KEMAS Fotos Produkte\Hotweb Fotos\Fotos rund\station3-rfid-schluessel-lieg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26" y="395008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T:\Vertriebsdokumente_2013\KEMAS Fotos Produkte\Hotweb Fotos\Fotos rund\station4-rfid-karte-steck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72" y="395008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T:\Vertriebsdokumente_2013\KEMAS Fotos Produkte\Hotweb Fotos\Fotos rund\station4-storebox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54" y="394022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3" descr="T:\Vertriebsdokumente_2013\KEMAS Fotos Produkte\Hotweb Fotos\Fotos rund\station3-karte-steck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394" y="395008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T:\Vertriebsdokumente_2013\KEMAS Fotos Produkte\Hotweb Fotos\Fotos rund\box-messgerae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92" y="394393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95403"/>
            <a:ext cx="3585938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451642" y="795403"/>
            <a:ext cx="4752528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>
              <a:lnSpc>
                <a:spcPct val="150000"/>
              </a:lnSpc>
              <a:buBlip>
                <a:blip r:embed="rId12"/>
              </a:buBlip>
            </a:pPr>
            <a:r>
              <a:rPr lang="de-DE" dirty="0" smtClean="0">
                <a:solidFill>
                  <a:srgbClr val="5A5A5A"/>
                </a:solidFill>
              </a:rPr>
              <a:t>Einheitliches, erweiterbares Grundraster </a:t>
            </a:r>
          </a:p>
          <a:p>
            <a:pPr indent="271463">
              <a:lnSpc>
                <a:spcPct val="150000"/>
              </a:lnSpc>
              <a:buBlip>
                <a:blip r:embed="rId12"/>
              </a:buBlip>
            </a:pPr>
            <a:r>
              <a:rPr lang="de-DE" dirty="0" smtClean="0">
                <a:solidFill>
                  <a:srgbClr val="5A5A5A"/>
                </a:solidFill>
              </a:rPr>
              <a:t>Mehr als 10 verschiedene Module</a:t>
            </a:r>
          </a:p>
          <a:p>
            <a:pPr indent="271463">
              <a:lnSpc>
                <a:spcPct val="150000"/>
              </a:lnSpc>
              <a:buBlip>
                <a:blip r:embed="rId12"/>
              </a:buBlip>
            </a:pPr>
            <a:r>
              <a:rPr lang="de-DE" dirty="0" smtClean="0">
                <a:solidFill>
                  <a:srgbClr val="5A5A5A"/>
                </a:solidFill>
              </a:rPr>
              <a:t>Mechanische Notentriegelung </a:t>
            </a:r>
          </a:p>
          <a:p>
            <a:pPr indent="271463">
              <a:lnSpc>
                <a:spcPct val="150000"/>
              </a:lnSpc>
              <a:buBlip>
                <a:blip r:embed="rId12"/>
              </a:buBlip>
            </a:pPr>
            <a:r>
              <a:rPr lang="de-DE" dirty="0" smtClean="0">
                <a:solidFill>
                  <a:srgbClr val="5A5A5A"/>
                </a:solidFill>
              </a:rPr>
              <a:t>Aufsteller, Wandmontage, Wandeinbau</a:t>
            </a:r>
          </a:p>
        </p:txBody>
      </p:sp>
    </p:spTree>
    <p:extLst>
      <p:ext uri="{BB962C8B-B14F-4D97-AF65-F5344CB8AC3E}">
        <p14:creationId xmlns:p14="http://schemas.microsoft.com/office/powerpoint/2010/main" val="18214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0" y="3724038"/>
            <a:ext cx="9144000" cy="144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659" name="Picture 11" descr="P:\kemas\Bildarchiv\2011-02-07 Bilder bei Kemas\Auswahl tiff\jpg\IMG_6540.jpg"/>
          <p:cNvPicPr>
            <a:picLocks noChangeAspect="1" noChangeArrowheads="1"/>
          </p:cNvPicPr>
          <p:nvPr/>
        </p:nvPicPr>
        <p:blipFill rotWithShape="1">
          <a:blip r:embed="rId3" cstate="print"/>
          <a:srcRect r="4049"/>
          <a:stretch/>
        </p:blipFill>
        <p:spPr bwMode="auto">
          <a:xfrm>
            <a:off x="5288877" y="771550"/>
            <a:ext cx="3590866" cy="2700000"/>
          </a:xfrm>
          <a:prstGeom prst="rect">
            <a:avLst/>
          </a:prstGeom>
          <a:noFill/>
        </p:spPr>
      </p:pic>
      <p:pic>
        <p:nvPicPr>
          <p:cNvPr id="6148" name="Picture 4" descr="T:\Vertriebsdokumente_2013\KEMAS Fotos Produkte\Hotweb Fotos\Fotos rund\station7-muni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93193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T:\Vertriebsdokumente_2013\KEMAS Fotos Produkte\Hotweb Fotos\Fotos rund\box-brie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57" y="39269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:\Vertriebsdokumente_2013\KEMAS Fotos Produkte\Hotweb Fotos\Fotos rund\box-ladestation-schluesselbu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2" y="39269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T:\Vertriebsdokumente_2013\KEMAS Fotos Produkte\Hotweb Fotos\Fotos rund\box-lapto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269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:\Vertriebsdokumente_2013\KEMAS Fotos Produkte\Hotweb Fotos\Fotos rund\box-messgerae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193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T:\Vertriebsdokumente_2013\KEMAS Fotos Produkte\Hotweb Fotos\Fotos rund\box-ordn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269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:\Vertriebsdokumente_2013\KEMAS Fotos Produkte\Hotweb Fotos\Fotos rund\box-waesch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5522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T:\Vertriebsdokumente_2013\KEMAS Fotos Produkte\Hotweb Fotos\Fotos rund\box-waff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26" y="393193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27241" y="12347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Hardware – Fachanlagen</a:t>
            </a:r>
            <a:endParaRPr lang="de-DE" dirty="0">
              <a:solidFill>
                <a:srgbClr val="5A5A5A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3691" y="771550"/>
            <a:ext cx="46085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50000"/>
              </a:lnSpc>
              <a:buBlip>
                <a:blip r:embed="rId12"/>
              </a:buBlip>
              <a:tabLst>
                <a:tab pos="182563" algn="l"/>
              </a:tabLst>
            </a:pPr>
            <a:r>
              <a:rPr lang="de-DE" dirty="0" smtClean="0">
                <a:solidFill>
                  <a:srgbClr val="5A5A5A"/>
                </a:solidFill>
              </a:rPr>
              <a:t>Grundgrößen </a:t>
            </a:r>
            <a:r>
              <a:rPr lang="de-DE" i="1" dirty="0" err="1" smtClean="0">
                <a:solidFill>
                  <a:srgbClr val="5A5A5A"/>
                </a:solidFill>
              </a:rPr>
              <a:t>small</a:t>
            </a:r>
            <a:r>
              <a:rPr lang="de-DE" dirty="0" smtClean="0">
                <a:solidFill>
                  <a:srgbClr val="5A5A5A"/>
                </a:solidFill>
              </a:rPr>
              <a:t>, </a:t>
            </a:r>
            <a:r>
              <a:rPr lang="de-DE" i="1" dirty="0" smtClean="0">
                <a:solidFill>
                  <a:srgbClr val="5A5A5A"/>
                </a:solidFill>
              </a:rPr>
              <a:t>midi</a:t>
            </a:r>
            <a:r>
              <a:rPr lang="de-DE" dirty="0" smtClean="0">
                <a:solidFill>
                  <a:srgbClr val="5A5A5A"/>
                </a:solidFill>
              </a:rPr>
              <a:t> und </a:t>
            </a:r>
            <a:r>
              <a:rPr lang="de-DE" i="1" dirty="0" smtClean="0">
                <a:solidFill>
                  <a:srgbClr val="5A5A5A"/>
                </a:solidFill>
              </a:rPr>
              <a:t>large</a:t>
            </a:r>
          </a:p>
          <a:p>
            <a:pPr marL="269875" indent="-269875">
              <a:lnSpc>
                <a:spcPct val="150000"/>
              </a:lnSpc>
              <a:buBlip>
                <a:blip r:embed="rId12"/>
              </a:buBlip>
              <a:tabLst>
                <a:tab pos="182563" algn="l"/>
              </a:tabLst>
            </a:pPr>
            <a:r>
              <a:rPr lang="de-DE" dirty="0" smtClean="0">
                <a:solidFill>
                  <a:srgbClr val="5A5A5A"/>
                </a:solidFill>
              </a:rPr>
              <a:t>Kombination verschiedener Fachgrößen</a:t>
            </a:r>
          </a:p>
          <a:p>
            <a:pPr marL="269875" indent="-269875">
              <a:lnSpc>
                <a:spcPct val="150000"/>
              </a:lnSpc>
              <a:buBlip>
                <a:blip r:embed="rId12"/>
              </a:buBlip>
              <a:tabLst>
                <a:tab pos="182563" algn="l"/>
              </a:tabLst>
            </a:pPr>
            <a:r>
              <a:rPr lang="de-DE" dirty="0" smtClean="0">
                <a:solidFill>
                  <a:srgbClr val="5A5A5A"/>
                </a:solidFill>
              </a:rPr>
              <a:t>Objektüberwachung mit RFID pro Fach</a:t>
            </a:r>
          </a:p>
          <a:p>
            <a:pPr marL="269875" indent="-269875">
              <a:lnSpc>
                <a:spcPct val="150000"/>
              </a:lnSpc>
              <a:buBlip>
                <a:blip r:embed="rId12"/>
              </a:buBlip>
              <a:tabLst>
                <a:tab pos="182563" algn="l"/>
              </a:tabLst>
            </a:pPr>
            <a:r>
              <a:rPr lang="de-DE" dirty="0" smtClean="0">
                <a:solidFill>
                  <a:srgbClr val="5A5A5A"/>
                </a:solidFill>
              </a:rPr>
              <a:t>Ausstattungsvarianten mit LAN-Anschluss, Steckdose u.a.</a:t>
            </a:r>
          </a:p>
        </p:txBody>
      </p:sp>
    </p:spTree>
    <p:extLst>
      <p:ext uri="{BB962C8B-B14F-4D97-AF65-F5344CB8AC3E}">
        <p14:creationId xmlns:p14="http://schemas.microsoft.com/office/powerpoint/2010/main" val="11420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539552" y="843558"/>
            <a:ext cx="5904656" cy="908725"/>
            <a:chOff x="539552" y="843558"/>
            <a:chExt cx="5904656" cy="908725"/>
          </a:xfrm>
        </p:grpSpPr>
        <p:sp>
          <p:nvSpPr>
            <p:cNvPr id="67" name="Abgerundetes Rechteck 66"/>
            <p:cNvSpPr/>
            <p:nvPr/>
          </p:nvSpPr>
          <p:spPr>
            <a:xfrm>
              <a:off x="1857132" y="843558"/>
              <a:ext cx="1714598" cy="720080"/>
            </a:xfrm>
            <a:prstGeom prst="roundRect">
              <a:avLst>
                <a:gd name="adj" fmla="val 472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2" name="Abgerundetes Rechteck 71"/>
            <p:cNvSpPr/>
            <p:nvPr/>
          </p:nvSpPr>
          <p:spPr>
            <a:xfrm>
              <a:off x="539552" y="843559"/>
              <a:ext cx="1224137" cy="720079"/>
            </a:xfrm>
            <a:prstGeom prst="roundRect">
              <a:avLst>
                <a:gd name="adj" fmla="val 472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4" name="Abgerundetes Rechteck 73"/>
            <p:cNvSpPr/>
            <p:nvPr/>
          </p:nvSpPr>
          <p:spPr>
            <a:xfrm>
              <a:off x="3607922" y="843558"/>
              <a:ext cx="1728192" cy="720080"/>
            </a:xfrm>
            <a:prstGeom prst="roundRect">
              <a:avLst>
                <a:gd name="adj" fmla="val 472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5" name="Pfeil nach oben und unten 74"/>
            <p:cNvSpPr/>
            <p:nvPr/>
          </p:nvSpPr>
          <p:spPr>
            <a:xfrm>
              <a:off x="5129156" y="1464283"/>
              <a:ext cx="144972" cy="288000"/>
            </a:xfrm>
            <a:prstGeom prst="upDownArrow">
              <a:avLst>
                <a:gd name="adj1" fmla="val 28124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6" name="Picture 27" descr="http://icons.iconarchive.com/icons/cornmanthe3rd/plex/512/System-tools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940" y="936148"/>
              <a:ext cx="548060" cy="548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feld 76"/>
            <p:cNvSpPr txBox="1"/>
            <p:nvPr/>
          </p:nvSpPr>
          <p:spPr>
            <a:xfrm>
              <a:off x="5436096" y="991441"/>
              <a:ext cx="980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b="1" dirty="0" smtClean="0">
                  <a:solidFill>
                    <a:schemeClr val="bg1">
                      <a:lumMod val="65000"/>
                    </a:schemeClr>
                  </a:solidFill>
                </a:rPr>
                <a:t>Services/ </a:t>
              </a:r>
              <a:br>
                <a:rPr lang="de-DE" sz="900" b="1" dirty="0" smtClean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de-DE" sz="900" b="1" dirty="0" smtClean="0">
                  <a:solidFill>
                    <a:schemeClr val="bg1">
                      <a:lumMod val="65000"/>
                    </a:schemeClr>
                  </a:solidFill>
                </a:rPr>
                <a:t>Schnittstellen</a:t>
              </a:r>
              <a:endParaRPr lang="de-DE" sz="9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78" name="Picture 3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" b="11910"/>
            <a:stretch/>
          </p:blipFill>
          <p:spPr bwMode="auto">
            <a:xfrm>
              <a:off x="2201922" y="947973"/>
              <a:ext cx="1058883" cy="524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Abgerundetes Rechteck 79"/>
            <p:cNvSpPr/>
            <p:nvPr/>
          </p:nvSpPr>
          <p:spPr>
            <a:xfrm>
              <a:off x="5392062" y="843559"/>
              <a:ext cx="1052146" cy="720080"/>
            </a:xfrm>
            <a:prstGeom prst="roundRect">
              <a:avLst>
                <a:gd name="adj" fmla="val 472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820" y="933598"/>
              <a:ext cx="609309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8" name="Textfeld 47"/>
          <p:cNvSpPr txBox="1"/>
          <p:nvPr/>
        </p:nvSpPr>
        <p:spPr>
          <a:xfrm>
            <a:off x="428460" y="123478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5A5A5A"/>
                </a:solidFill>
              </a:rPr>
              <a:t>KEMAS Software-Plattform – Überblick</a:t>
            </a:r>
            <a:endParaRPr lang="de-DE" baseline="30000" dirty="0" smtClean="0">
              <a:solidFill>
                <a:srgbClr val="5A5A5A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39552" y="1619318"/>
            <a:ext cx="5928508" cy="1977478"/>
            <a:chOff x="539552" y="1619318"/>
            <a:chExt cx="5928508" cy="1977478"/>
          </a:xfrm>
        </p:grpSpPr>
        <p:sp>
          <p:nvSpPr>
            <p:cNvPr id="38" name="Abgerundetes Rechteck 37"/>
            <p:cNvSpPr/>
            <p:nvPr/>
          </p:nvSpPr>
          <p:spPr>
            <a:xfrm>
              <a:off x="539552" y="1619318"/>
              <a:ext cx="1227937" cy="1977478"/>
            </a:xfrm>
            <a:prstGeom prst="roundRect">
              <a:avLst>
                <a:gd name="adj" fmla="val 472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Abgerundetes Rechteck 40"/>
            <p:cNvSpPr/>
            <p:nvPr/>
          </p:nvSpPr>
          <p:spPr>
            <a:xfrm>
              <a:off x="1857132" y="1619318"/>
              <a:ext cx="3478982" cy="1418763"/>
            </a:xfrm>
            <a:prstGeom prst="roundRect">
              <a:avLst>
                <a:gd name="adj" fmla="val 2756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3" name="Abgerundetes Rechteck 42"/>
            <p:cNvSpPr/>
            <p:nvPr/>
          </p:nvSpPr>
          <p:spPr>
            <a:xfrm>
              <a:off x="1857132" y="3107021"/>
              <a:ext cx="3478982" cy="486000"/>
            </a:xfrm>
            <a:prstGeom prst="roundRect">
              <a:avLst>
                <a:gd name="adj" fmla="val 472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44" name="Picture 3" descr="T:\Vertriebsdokumente_2013\KEMAS Fotos Produkte\Hotweb Graphiken\Software\apps sec winkey_m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132" y="3168886"/>
              <a:ext cx="407124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T:\Vertriebsdokumente_2013\KEMAS Fotos Produkte\Hotweb Graphiken\Software\apps log keyreturn_m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042" y="3168886"/>
              <a:ext cx="407124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" descr="T:\Vertriebsdokumente_2013\KEMAS Fotos Produkte\Hotweb Graphiken\Software\apps log tex_m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398" y="3168886"/>
              <a:ext cx="407124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T:\Vertriebsdokumente_2013\KEMAS Fotos Produkte\Hotweb Graphiken\Software\apps mob carpool_m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882" y="3168886"/>
              <a:ext cx="407124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7" descr="T:\Vertriebsdokumente_2013\KEMAS Fotos Produkte\Hotweb Graphiken\Software\apps mob keywizard_m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358" y="3168886"/>
              <a:ext cx="407124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8" descr="T:\Vertriebsdokumente_2013\KEMAS Fotos Produkte\Hotweb Graphiken\Software\apps mob licence_m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922" y="3172422"/>
              <a:ext cx="40452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T:\Vertriebsdokumente_2013\KEMAS Fotos Produkte\Hotweb Graphiken\Software\apps sec bioverify_m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802" y="3172422"/>
              <a:ext cx="407124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1" descr="T:\Vertriebsdokumente_2013\KEMAS Fotos Produkte\Hotweb Graphiken\Software\apps sec identity_m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842" y="3168886"/>
              <a:ext cx="40452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2" descr="T:\Vertriebsdokumente_2013\KEMAS Fotos Produkte\Hotweb Graphiken\Software\apps sec visitor_m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290" y="3168886"/>
              <a:ext cx="40452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3" name="Gruppieren 62"/>
            <p:cNvGrpSpPr>
              <a:grpSpLocks noChangeAspect="1"/>
            </p:cNvGrpSpPr>
            <p:nvPr/>
          </p:nvGrpSpPr>
          <p:grpSpPr>
            <a:xfrm>
              <a:off x="2604631" y="1684949"/>
              <a:ext cx="1895361" cy="1260000"/>
              <a:chOff x="1027676" y="980728"/>
              <a:chExt cx="5632556" cy="3744416"/>
            </a:xfrm>
          </p:grpSpPr>
          <p:pic>
            <p:nvPicPr>
              <p:cNvPr id="64" name="Picture 4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676" y="980728"/>
                <a:ext cx="5632556" cy="3743239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Rechteck 64"/>
              <p:cNvSpPr>
                <a:spLocks noChangeAspect="1"/>
              </p:cNvSpPr>
              <p:nvPr/>
            </p:nvSpPr>
            <p:spPr>
              <a:xfrm>
                <a:off x="4661464" y="2733537"/>
                <a:ext cx="1998768" cy="1991607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66" name="Picture 2" descr="T:\Vertriebsdokumente_2013\KEMAS Fotos Produkte\Hotweb Graphiken\Software\apps net_m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1464" y="2989936"/>
                <a:ext cx="1880469" cy="166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8" name="Picture 19" descr="http://www.hotweb.de/kemasbfp/images/it-komplettloesung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0" t="57771" r="7208" b="11796"/>
            <a:stretch/>
          </p:blipFill>
          <p:spPr bwMode="auto">
            <a:xfrm>
              <a:off x="611976" y="2090944"/>
              <a:ext cx="792000" cy="101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Pfeil nach oben und unten 69"/>
            <p:cNvSpPr/>
            <p:nvPr/>
          </p:nvSpPr>
          <p:spPr>
            <a:xfrm>
              <a:off x="5140403" y="2944981"/>
              <a:ext cx="144972" cy="288000"/>
            </a:xfrm>
            <a:prstGeom prst="upDownArrow">
              <a:avLst>
                <a:gd name="adj1" fmla="val 28124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3" name="Picture 25" descr="http://www.hotweb.de/kemasbfp/images/it-komplettloesung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5" t="7223" r="39270" b="74121"/>
            <a:stretch/>
          </p:blipFill>
          <p:spPr bwMode="auto">
            <a:xfrm>
              <a:off x="1364000" y="2781799"/>
              <a:ext cx="367325" cy="387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Abgerundetes Rechteck 80"/>
            <p:cNvSpPr/>
            <p:nvPr/>
          </p:nvSpPr>
          <p:spPr>
            <a:xfrm>
              <a:off x="5392062" y="1619318"/>
              <a:ext cx="1052146" cy="1389276"/>
            </a:xfrm>
            <a:prstGeom prst="roundRect">
              <a:avLst>
                <a:gd name="adj" fmla="val 2265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Abgerundetes Rechteck 81"/>
            <p:cNvSpPr/>
            <p:nvPr/>
          </p:nvSpPr>
          <p:spPr>
            <a:xfrm>
              <a:off x="5392062" y="3107021"/>
              <a:ext cx="1052146" cy="486000"/>
            </a:xfrm>
            <a:prstGeom prst="roundRect">
              <a:avLst>
                <a:gd name="adj" fmla="val 472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5436096" y="3088965"/>
              <a:ext cx="100811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b="1" dirty="0" smtClean="0">
                  <a:solidFill>
                    <a:schemeClr val="bg1">
                      <a:lumMod val="65000"/>
                    </a:schemeClr>
                  </a:solidFill>
                </a:rPr>
                <a:t>Web-applikationen</a:t>
              </a:r>
            </a:p>
            <a:p>
              <a:r>
                <a:rPr lang="de-DE" sz="900" dirty="0" smtClean="0">
                  <a:solidFill>
                    <a:schemeClr val="bg1">
                      <a:lumMod val="65000"/>
                    </a:schemeClr>
                  </a:solidFill>
                </a:rPr>
                <a:t>(Backend)</a:t>
              </a:r>
              <a:endParaRPr lang="de-DE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5436095" y="2008845"/>
              <a:ext cx="1031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b="1" dirty="0" smtClean="0">
                  <a:solidFill>
                    <a:schemeClr val="bg1">
                      <a:lumMod val="65000"/>
                    </a:schemeClr>
                  </a:solidFill>
                </a:rPr>
                <a:t>Software-Plattform</a:t>
              </a:r>
            </a:p>
            <a:p>
              <a:r>
                <a:rPr lang="de-DE" sz="900" b="1" dirty="0" smtClean="0">
                  <a:solidFill>
                    <a:schemeClr val="bg1">
                      <a:lumMod val="65000"/>
                    </a:schemeClr>
                  </a:solidFill>
                </a:rPr>
                <a:t>KEMAS NET®</a:t>
              </a:r>
            </a:p>
            <a:p>
              <a:r>
                <a:rPr lang="de-DE" sz="900" dirty="0" smtClean="0">
                  <a:solidFill>
                    <a:schemeClr val="bg1">
                      <a:lumMod val="65000"/>
                    </a:schemeClr>
                  </a:solidFill>
                </a:rPr>
                <a:t>(Backend)</a:t>
              </a:r>
              <a:endParaRPr lang="de-DE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6468062" y="771550"/>
            <a:ext cx="2568434" cy="3960440"/>
            <a:chOff x="6468062" y="771550"/>
            <a:chExt cx="2568434" cy="3960440"/>
          </a:xfrm>
        </p:grpSpPr>
        <p:sp>
          <p:nvSpPr>
            <p:cNvPr id="52" name="Abgerundetes Rechteck 51"/>
            <p:cNvSpPr/>
            <p:nvPr/>
          </p:nvSpPr>
          <p:spPr>
            <a:xfrm>
              <a:off x="6709661" y="771550"/>
              <a:ext cx="2326835" cy="3960440"/>
            </a:xfrm>
            <a:prstGeom prst="roundRect">
              <a:avLst>
                <a:gd name="adj" fmla="val 2265"/>
              </a:avLst>
            </a:prstGeom>
            <a:solidFill>
              <a:schemeClr val="bg1">
                <a:lumMod val="75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/>
              <a:r>
                <a:rPr lang="de-D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Administration Personalstammdaten</a:t>
              </a: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/>
              <a:endPara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/>
              <a:r>
                <a:rPr lang="de-D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Berechtigungsmanagement für Nutzer</a:t>
              </a:r>
            </a:p>
            <a:p>
              <a:pPr lvl="0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/>
              <a:r>
                <a:rPr lang="de-D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Rollendefinition</a:t>
              </a:r>
            </a:p>
            <a:p>
              <a:pPr lvl="0"/>
              <a:endPara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/>
              <a:r>
                <a:rPr lang="de-D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Verwaltung von KEMAS-Geräten/Systemen</a:t>
              </a:r>
            </a:p>
            <a:p>
              <a:pPr lvl="0"/>
              <a:endPara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/>
              <a:r>
                <a:rPr lang="de-DE" sz="12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Lizenzverwaltung</a:t>
              </a:r>
              <a:endPara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/>
              <a:r>
                <a:rPr lang="de-D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Einrichtung von Mandanten</a:t>
              </a: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/>
              <a:endPara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/>
              <a:r>
                <a:rPr lang="de-D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Elektronisches Protokoll</a:t>
              </a:r>
            </a:p>
            <a:p>
              <a:pPr lvl="0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/>
              <a:r>
                <a:rPr lang="de-D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Reportgenerierung</a:t>
              </a: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Gleichschenkliges Dreieck 59"/>
            <p:cNvSpPr/>
            <p:nvPr/>
          </p:nvSpPr>
          <p:spPr>
            <a:xfrm rot="16200000">
              <a:off x="6235222" y="2231063"/>
              <a:ext cx="670089" cy="204410"/>
            </a:xfrm>
            <a:prstGeom prst="triangle">
              <a:avLst>
                <a:gd name="adj" fmla="val 46440"/>
              </a:avLst>
            </a:prstGeom>
            <a:solidFill>
              <a:srgbClr val="A915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539552" y="3498253"/>
            <a:ext cx="5904656" cy="1174888"/>
            <a:chOff x="539552" y="3498253"/>
            <a:chExt cx="5904656" cy="1174888"/>
          </a:xfrm>
        </p:grpSpPr>
        <p:sp>
          <p:nvSpPr>
            <p:cNvPr id="39" name="Abgerundetes Rechteck 38"/>
            <p:cNvSpPr/>
            <p:nvPr/>
          </p:nvSpPr>
          <p:spPr>
            <a:xfrm>
              <a:off x="539552" y="3656667"/>
              <a:ext cx="1224137" cy="1016474"/>
            </a:xfrm>
            <a:prstGeom prst="roundRect">
              <a:avLst>
                <a:gd name="adj" fmla="val 472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Abgerundetes Rechteck 41"/>
            <p:cNvSpPr/>
            <p:nvPr/>
          </p:nvSpPr>
          <p:spPr>
            <a:xfrm>
              <a:off x="1857131" y="3656667"/>
              <a:ext cx="3478983" cy="1016474"/>
            </a:xfrm>
            <a:prstGeom prst="roundRect">
              <a:avLst>
                <a:gd name="adj" fmla="val 2368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1" name="Pfeil nach oben und unten 70"/>
            <p:cNvSpPr/>
            <p:nvPr/>
          </p:nvSpPr>
          <p:spPr>
            <a:xfrm>
              <a:off x="5148064" y="3498253"/>
              <a:ext cx="144972" cy="288000"/>
            </a:xfrm>
            <a:prstGeom prst="upDownArrow">
              <a:avLst>
                <a:gd name="adj1" fmla="val 28124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Abgerundetes Rechteck 82"/>
            <p:cNvSpPr/>
            <p:nvPr/>
          </p:nvSpPr>
          <p:spPr>
            <a:xfrm>
              <a:off x="5392062" y="3674823"/>
              <a:ext cx="1052146" cy="998318"/>
            </a:xfrm>
            <a:prstGeom prst="roundRect">
              <a:avLst>
                <a:gd name="adj" fmla="val 2670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315" y="3817831"/>
              <a:ext cx="962866" cy="7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802" y="3823591"/>
              <a:ext cx="881129" cy="720000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15" descr="T:\Vertriebsdokumente_2013\KEMAS Fotos Produkte\Screenshots\Terminal\winkey_DE\terminal5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631" y="3823591"/>
              <a:ext cx="959999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feld 49"/>
            <p:cNvSpPr txBox="1"/>
            <p:nvPr/>
          </p:nvSpPr>
          <p:spPr>
            <a:xfrm>
              <a:off x="5436096" y="3881053"/>
              <a:ext cx="100811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b="1" dirty="0" smtClean="0">
                  <a:solidFill>
                    <a:schemeClr val="bg1">
                      <a:lumMod val="65000"/>
                    </a:schemeClr>
                  </a:solidFill>
                </a:rPr>
                <a:t>Terminal-applikationen</a:t>
              </a:r>
            </a:p>
            <a:p>
              <a:r>
                <a:rPr lang="de-DE" sz="900" dirty="0" smtClean="0">
                  <a:solidFill>
                    <a:schemeClr val="bg1">
                      <a:lumMod val="65000"/>
                    </a:schemeClr>
                  </a:solidFill>
                </a:rPr>
                <a:t>(Frontend)</a:t>
              </a:r>
              <a:endParaRPr lang="de-DE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61" name="Picture 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72" y="3859469"/>
              <a:ext cx="331071" cy="7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760" y="3787910"/>
              <a:ext cx="304071" cy="79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7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1672</Words>
  <Application>Microsoft Office PowerPoint</Application>
  <PresentationFormat>Bildschirmpräsentation (16:9)</PresentationFormat>
  <Paragraphs>420</Paragraphs>
  <Slides>55</Slides>
  <Notes>28</Notes>
  <HiddenSlides>9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57" baseType="lpstr">
      <vt:lpstr>Larissa-Design</vt:lpstr>
      <vt:lpstr>Visio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jan</dc:creator>
  <cp:lastModifiedBy>Volker Rattmann</cp:lastModifiedBy>
  <cp:revision>381</cp:revision>
  <dcterms:created xsi:type="dcterms:W3CDTF">2013-11-07T08:27:47Z</dcterms:created>
  <dcterms:modified xsi:type="dcterms:W3CDTF">2018-04-16T03:50:11Z</dcterms:modified>
</cp:coreProperties>
</file>